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9"/>
  </p:notesMasterIdLst>
  <p:handoutMasterIdLst>
    <p:handoutMasterId r:id="rId40"/>
  </p:handoutMasterIdLst>
  <p:sldIdLst>
    <p:sldId id="335" r:id="rId2"/>
    <p:sldId id="257" r:id="rId3"/>
    <p:sldId id="261" r:id="rId4"/>
    <p:sldId id="422" r:id="rId5"/>
    <p:sldId id="262" r:id="rId6"/>
    <p:sldId id="265" r:id="rId7"/>
    <p:sldId id="263" r:id="rId8"/>
    <p:sldId id="264" r:id="rId9"/>
    <p:sldId id="322" r:id="rId10"/>
    <p:sldId id="266" r:id="rId11"/>
    <p:sldId id="415" r:id="rId12"/>
    <p:sldId id="323" r:id="rId13"/>
    <p:sldId id="398" r:id="rId14"/>
    <p:sldId id="410" r:id="rId15"/>
    <p:sldId id="423" r:id="rId16"/>
    <p:sldId id="417" r:id="rId17"/>
    <p:sldId id="416" r:id="rId18"/>
    <p:sldId id="268" r:id="rId19"/>
    <p:sldId id="269" r:id="rId20"/>
    <p:sldId id="418" r:id="rId21"/>
    <p:sldId id="270" r:id="rId22"/>
    <p:sldId id="420" r:id="rId23"/>
    <p:sldId id="271" r:id="rId24"/>
    <p:sldId id="414" r:id="rId25"/>
    <p:sldId id="275" r:id="rId26"/>
    <p:sldId id="327" r:id="rId27"/>
    <p:sldId id="273" r:id="rId28"/>
    <p:sldId id="329" r:id="rId29"/>
    <p:sldId id="330" r:id="rId30"/>
    <p:sldId id="331" r:id="rId31"/>
    <p:sldId id="332" r:id="rId32"/>
    <p:sldId id="267" r:id="rId33"/>
    <p:sldId id="325" r:id="rId34"/>
    <p:sldId id="333" r:id="rId35"/>
    <p:sldId id="277" r:id="rId36"/>
    <p:sldId id="380" r:id="rId37"/>
    <p:sldId id="412" r:id="rId38"/>
  </p:sldIdLst>
  <p:sldSz cx="9144000" cy="6858000" type="screen4x3"/>
  <p:notesSz cx="6997700" cy="9283700"/>
  <p:custShowLst>
    <p:custShow name="Custom Show 1" id="0">
      <p:sldLst>
        <p:sld r:id="rId2"/>
        <p:sld r:id="rId3"/>
        <p:sld r:id="rId4"/>
        <p:sld r:id="rId6"/>
        <p:sld r:id="rId8"/>
        <p:sld r:id="rId9"/>
        <p:sld r:id="rId10"/>
        <p:sld r:id="rId7"/>
        <p:sld r:id="rId11"/>
        <p:sld r:id="rId13"/>
        <p:sld r:id="rId33"/>
        <p:sld r:id="rId14"/>
        <p:sld r:id="rId19"/>
        <p:sld r:id="rId20"/>
        <p:sld r:id="rId22"/>
        <p:sld r:id="rId24"/>
        <p:sld r:id="rId28"/>
        <p:sld r:id="rId26"/>
        <p:sld r:id="rId27"/>
        <p:sld r:id="rId29"/>
        <p:sld r:id="rId30"/>
        <p:sld r:id="rId31"/>
        <p:sld r:id="rId32"/>
        <p:sld r:id="rId36"/>
        <p:sld r:id="rId35"/>
      </p:sldLst>
    </p:custShow>
  </p:custShow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7">
          <p15:clr>
            <a:srgbClr val="A4A3A4"/>
          </p15:clr>
        </p15:guide>
        <p15:guide id="2" pos="57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493" autoAdjust="0"/>
    <p:restoredTop sz="93741" autoAdjust="0"/>
  </p:normalViewPr>
  <p:slideViewPr>
    <p:cSldViewPr snapToGrid="0">
      <p:cViewPr varScale="1">
        <p:scale>
          <a:sx n="103" d="100"/>
          <a:sy n="103" d="100"/>
        </p:scale>
        <p:origin x="724" y="72"/>
      </p:cViewPr>
      <p:guideLst>
        <p:guide orient="horz" pos="707"/>
        <p:guide pos="5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C6EF5354-BFFB-44DF-8FA7-1A088153BD8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t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5BBF6CF9-ADFE-4F6E-89A0-8CB582D8FFC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t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8C120FC7-7BCE-4696-BB5D-C087861E4B4E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9" name="Rectangle 5">
            <a:extLst>
              <a:ext uri="{FF2B5EF4-FFF2-40B4-BE49-F238E27FC236}">
                <a16:creationId xmlns:a16="http://schemas.microsoft.com/office/drawing/2014/main" id="{6735A123-7D3E-455E-AB82-1C3749BB052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/>
            </a:lvl1pPr>
          </a:lstStyle>
          <a:p>
            <a:pPr>
              <a:defRPr/>
            </a:pPr>
            <a:fld id="{A8B4C920-550B-4EA7-9CB5-2D8883A273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13.jpeg>
</file>

<file path=ppt/media/image15.png>
</file>

<file path=ppt/media/image16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>
            <a:extLst>
              <a:ext uri="{FF2B5EF4-FFF2-40B4-BE49-F238E27FC236}">
                <a16:creationId xmlns:a16="http://schemas.microsoft.com/office/drawing/2014/main" id="{2E8AF117-EF14-4BF3-AB7D-D75C4F934CC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0643" name="Rectangle 3">
            <a:extLst>
              <a:ext uri="{FF2B5EF4-FFF2-40B4-BE49-F238E27FC236}">
                <a16:creationId xmlns:a16="http://schemas.microsoft.com/office/drawing/2014/main" id="{D7D2DA5C-BED3-45D1-AFD2-94AF29863AB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2936E5F-4C9B-4144-9261-C3F188AA67D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792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0645" name="Rectangle 5">
            <a:extLst>
              <a:ext uri="{FF2B5EF4-FFF2-40B4-BE49-F238E27FC236}">
                <a16:creationId xmlns:a16="http://schemas.microsoft.com/office/drawing/2014/main" id="{D73F14C5-05F8-4300-9D01-F3633C85474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3397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0646" name="Rectangle 6">
            <a:extLst>
              <a:ext uri="{FF2B5EF4-FFF2-40B4-BE49-F238E27FC236}">
                <a16:creationId xmlns:a16="http://schemas.microsoft.com/office/drawing/2014/main" id="{BCB6CAD9-A006-4455-8054-9CACB290288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0647" name="Rectangle 7">
            <a:extLst>
              <a:ext uri="{FF2B5EF4-FFF2-40B4-BE49-F238E27FC236}">
                <a16:creationId xmlns:a16="http://schemas.microsoft.com/office/drawing/2014/main" id="{63060AD7-0C3D-477B-BD60-55C8EBDB94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/>
            </a:lvl1pPr>
          </a:lstStyle>
          <a:p>
            <a:pPr>
              <a:defRPr/>
            </a:pPr>
            <a:fld id="{AE66C03C-4B0E-4149-8287-A3B340EB818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1637794-A468-4EC6-9DD2-8F932E639220}" type="slidenum">
              <a:rPr lang="en-US" altLang="en-US" sz="1300" smtClean="0"/>
              <a:pPr/>
              <a:t>1</a:t>
            </a:fld>
            <a:endParaRPr lang="en-US" altLang="en-US" sz="1300"/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>
            <a:extLst>
              <a:ext uri="{FF2B5EF4-FFF2-40B4-BE49-F238E27FC236}">
                <a16:creationId xmlns:a16="http://schemas.microsoft.com/office/drawing/2014/main" id="{D3FCD778-3AE4-42E7-AB74-D00245452A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845A3DB5-4F11-4CB9-BD43-77A6F1184F30}" type="slidenum">
              <a:rPr lang="en-US" altLang="en-US" sz="1300" smtClean="0"/>
              <a:pPr/>
              <a:t>10</a:t>
            </a:fld>
            <a:endParaRPr lang="en-US" altLang="en-US" sz="1300"/>
          </a:p>
        </p:txBody>
      </p:sp>
      <p:sp>
        <p:nvSpPr>
          <p:cNvPr id="35843" name="Rectangle 2">
            <a:extLst>
              <a:ext uri="{FF2B5EF4-FFF2-40B4-BE49-F238E27FC236}">
                <a16:creationId xmlns:a16="http://schemas.microsoft.com/office/drawing/2014/main" id="{E0E1BD94-40E1-42D9-AC0F-6DBED183EDE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>
            <a:extLst>
              <a:ext uri="{FF2B5EF4-FFF2-40B4-BE49-F238E27FC236}">
                <a16:creationId xmlns:a16="http://schemas.microsoft.com/office/drawing/2014/main" id="{F548A35E-BDBC-4805-BE0E-5DB4CDDA19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920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>
            <a:extLst>
              <a:ext uri="{FF2B5EF4-FFF2-40B4-BE49-F238E27FC236}">
                <a16:creationId xmlns:a16="http://schemas.microsoft.com/office/drawing/2014/main" id="{516EBF0D-549B-4B96-9F9D-99104C02726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716DE627-E9A0-44A0-8058-E175A1E3A18A}" type="slidenum">
              <a:rPr lang="en-US" altLang="en-US" sz="1300" smtClean="0"/>
              <a:pPr/>
              <a:t>12</a:t>
            </a:fld>
            <a:endParaRPr lang="en-US" altLang="en-US" sz="1300"/>
          </a:p>
        </p:txBody>
      </p:sp>
      <p:sp>
        <p:nvSpPr>
          <p:cNvPr id="37891" name="Rectangle 2">
            <a:extLst>
              <a:ext uri="{FF2B5EF4-FFF2-40B4-BE49-F238E27FC236}">
                <a16:creationId xmlns:a16="http://schemas.microsoft.com/office/drawing/2014/main" id="{1839E502-C201-436D-805E-A0C9059389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>
            <a:extLst>
              <a:ext uri="{FF2B5EF4-FFF2-40B4-BE49-F238E27FC236}">
                <a16:creationId xmlns:a16="http://schemas.microsoft.com/office/drawing/2014/main" id="{1BE0CB22-2002-47F0-8684-94D93C5B97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5332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>
            <a:extLst>
              <a:ext uri="{FF2B5EF4-FFF2-40B4-BE49-F238E27FC236}">
                <a16:creationId xmlns:a16="http://schemas.microsoft.com/office/drawing/2014/main" id="{DD59509B-1E67-40A2-8C0D-56F59CA237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Notes Placeholder 2">
            <a:extLst>
              <a:ext uri="{FF2B5EF4-FFF2-40B4-BE49-F238E27FC236}">
                <a16:creationId xmlns:a16="http://schemas.microsoft.com/office/drawing/2014/main" id="{F90B1745-F8AA-42F1-A69F-AB4A7969E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Times New Roman" panose="02020603050405020304" pitchFamily="18" charset="0"/>
              </a:rPr>
              <a:t>Where is FTL stored?  How is it reconstructed on system startup? </a:t>
            </a:r>
          </a:p>
          <a:p>
            <a:r>
              <a:rPr lang="en-US" altLang="en-US">
                <a:latin typeface="Times New Roman" panose="02020603050405020304" pitchFamily="18" charset="0"/>
              </a:rPr>
              <a:t>How to track number of erases per block (extra storage per block)</a:t>
            </a:r>
          </a:p>
        </p:txBody>
      </p:sp>
      <p:sp>
        <p:nvSpPr>
          <p:cNvPr id="45060" name="Slide Number Placeholder 3">
            <a:extLst>
              <a:ext uri="{FF2B5EF4-FFF2-40B4-BE49-F238E27FC236}">
                <a16:creationId xmlns:a16="http://schemas.microsoft.com/office/drawing/2014/main" id="{273EC31C-439C-46F6-BC7F-647B26103D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4D24BB8-FD48-479F-B806-2D149D6EDED2}" type="slidenum">
              <a:rPr lang="en-US" altLang="en-US" sz="1300" smtClean="0"/>
              <a:pPr/>
              <a:t>14</a:t>
            </a:fld>
            <a:endParaRPr lang="en-US" altLang="en-US" sz="1300"/>
          </a:p>
        </p:txBody>
      </p:sp>
    </p:spTree>
    <p:extLst>
      <p:ext uri="{BB962C8B-B14F-4D97-AF65-F5344CB8AC3E}">
        <p14:creationId xmlns:p14="http://schemas.microsoft.com/office/powerpoint/2010/main" val="11614601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B5C65A-491E-11FB-A430-457998C59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>
            <a:extLst>
              <a:ext uri="{FF2B5EF4-FFF2-40B4-BE49-F238E27FC236}">
                <a16:creationId xmlns:a16="http://schemas.microsoft.com/office/drawing/2014/main" id="{5354D10E-84C7-4CAB-83EF-904ED6FFE58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Notes Placeholder 2">
            <a:extLst>
              <a:ext uri="{FF2B5EF4-FFF2-40B4-BE49-F238E27FC236}">
                <a16:creationId xmlns:a16="http://schemas.microsoft.com/office/drawing/2014/main" id="{4E6BA87B-0764-6092-DBB9-B0F7A58EC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Times New Roman" panose="02020603050405020304" pitchFamily="18" charset="0"/>
              </a:rPr>
              <a:t>Where is FTL stored?  How is it reconstructed on system startup? </a:t>
            </a:r>
          </a:p>
          <a:p>
            <a:r>
              <a:rPr lang="en-US" altLang="en-US">
                <a:latin typeface="Times New Roman" panose="02020603050405020304" pitchFamily="18" charset="0"/>
              </a:rPr>
              <a:t>How to track number of erases per block (extra storage per block)</a:t>
            </a:r>
          </a:p>
        </p:txBody>
      </p:sp>
      <p:sp>
        <p:nvSpPr>
          <p:cNvPr id="45060" name="Slide Number Placeholder 3">
            <a:extLst>
              <a:ext uri="{FF2B5EF4-FFF2-40B4-BE49-F238E27FC236}">
                <a16:creationId xmlns:a16="http://schemas.microsoft.com/office/drawing/2014/main" id="{EF53067B-1775-DA5A-EADD-046BC71DA7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4D24BB8-FD48-479F-B806-2D149D6EDED2}" type="slidenum">
              <a:rPr lang="en-US" altLang="en-US" sz="1300" smtClean="0"/>
              <a:pPr/>
              <a:t>15</a:t>
            </a:fld>
            <a:endParaRPr lang="en-US" altLang="en-US" sz="1300"/>
          </a:p>
        </p:txBody>
      </p:sp>
    </p:spTree>
    <p:extLst>
      <p:ext uri="{BB962C8B-B14F-4D97-AF65-F5344CB8AC3E}">
        <p14:creationId xmlns:p14="http://schemas.microsoft.com/office/powerpoint/2010/main" val="25215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:a16="http://schemas.microsoft.com/office/drawing/2014/main" id="{39BA7D76-01A0-44F2-89B1-63E0F21140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BE9A65A-C6A6-437E-860D-28B578E0FA99}" type="slidenum">
              <a:rPr lang="en-US" altLang="en-US" sz="1300" smtClean="0"/>
              <a:pPr/>
              <a:t>18</a:t>
            </a:fld>
            <a:endParaRPr lang="en-US" altLang="en-US" sz="1300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F7F0E3D2-8D1D-4E9E-86ED-3DCB13525BA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id="{B1A6E11A-8162-4AD6-A68A-F876C2FC20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FFFBFD61-D515-4C27-BC04-B6726E8461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E33FC15-B3FD-4131-A17E-3B00DAFF8E30}" type="slidenum">
              <a:rPr lang="en-US" altLang="en-US" sz="1300" smtClean="0"/>
              <a:pPr/>
              <a:t>19</a:t>
            </a:fld>
            <a:endParaRPr lang="en-US" altLang="en-US" sz="1300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70C77BC8-D78A-45A5-8E34-399D705213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D155EB5F-C6B8-4100-A62C-D800041D9A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FFFBFD61-D515-4C27-BC04-B6726E8461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E33FC15-B3FD-4131-A17E-3B00DAFF8E30}" type="slidenum">
              <a:rPr lang="en-US" altLang="en-US" sz="1300" smtClean="0"/>
              <a:pPr/>
              <a:t>20</a:t>
            </a:fld>
            <a:endParaRPr lang="en-US" altLang="en-US" sz="1300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70C77BC8-D78A-45A5-8E34-399D705213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D155EB5F-C6B8-4100-A62C-D800041D9A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1">
              <a:lnSpc>
                <a:spcPct val="90000"/>
              </a:lnSpc>
            </a:pPr>
            <a:r>
              <a:rPr lang="en-US" altLang="en-US" dirty="0"/>
              <a:t>If one disk in a pair fails, data still available in the other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Data loss would occur only if a disk fails, and its mirror disk also fails before the system is repaired</a:t>
            </a:r>
          </a:p>
          <a:p>
            <a:pPr lvl="3">
              <a:lnSpc>
                <a:spcPct val="90000"/>
              </a:lnSpc>
            </a:pPr>
            <a:r>
              <a:rPr lang="en-US" altLang="en-US" dirty="0"/>
              <a:t>Probability of combined event is very small </a:t>
            </a:r>
          </a:p>
          <a:p>
            <a:pPr lvl="4">
              <a:lnSpc>
                <a:spcPct val="90000"/>
              </a:lnSpc>
            </a:pPr>
            <a:r>
              <a:rPr lang="en-US" altLang="en-US" dirty="0"/>
              <a:t>Except for dependent failure modes such as fire or building collapse or electrical power surges</a:t>
            </a:r>
          </a:p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574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E02A4683-3128-4DFE-A149-AF7747B87AA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B321C362-86F0-45B3-B087-EB55DFF280B9}" type="slidenum">
              <a:rPr lang="en-US" altLang="en-US" sz="1300" smtClean="0"/>
              <a:pPr/>
              <a:t>21</a:t>
            </a:fld>
            <a:endParaRPr lang="en-US" altLang="en-US" sz="1300"/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FC8EAC48-4371-407E-BAE5-E8D5CF0E6F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323BF492-B734-4B57-92DB-E4DE382AEB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E02A4683-3128-4DFE-A149-AF7747B87AA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B321C362-86F0-45B3-B087-EB55DFF280B9}" type="slidenum">
              <a:rPr lang="en-US" altLang="en-US" sz="1300" smtClean="0"/>
              <a:pPr/>
              <a:t>22</a:t>
            </a:fld>
            <a:endParaRPr lang="en-US" altLang="en-US" sz="1300"/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FC8EAC48-4371-407E-BAE5-E8D5CF0E6F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323BF492-B734-4B57-92DB-E4DE382AEB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8256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>
            <a:extLst>
              <a:ext uri="{FF2B5EF4-FFF2-40B4-BE49-F238E27FC236}">
                <a16:creationId xmlns:a16="http://schemas.microsoft.com/office/drawing/2014/main" id="{65434224-1541-4F6D-8615-BDEE44F5A6A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EBAC1DCC-3B3E-490B-A449-40495B34789C}" type="slidenum">
              <a:rPr lang="en-US" altLang="en-US" sz="1300" smtClean="0"/>
              <a:pPr/>
              <a:t>23</a:t>
            </a:fld>
            <a:endParaRPr lang="en-US" altLang="en-US" sz="1300"/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4C386D90-9A87-4D30-8E11-A54A5C6C20E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>
            <a:extLst>
              <a:ext uri="{FF2B5EF4-FFF2-40B4-BE49-F238E27FC236}">
                <a16:creationId xmlns:a16="http://schemas.microsoft.com/office/drawing/2014/main" id="{11F6F7F1-7A05-4849-9290-DEB5F5443B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048294A3-FBA0-48E6-BAC1-C31A4FE1697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349E0957-6F75-455E-8328-45C1F34BBE0F}" type="slidenum">
              <a:rPr lang="en-US" altLang="en-US" sz="1300" smtClean="0"/>
              <a:pPr/>
              <a:t>2</a:t>
            </a:fld>
            <a:endParaRPr lang="en-US" altLang="en-US" sz="1300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883A5C15-38DE-4ED9-8294-23102A475A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9702C81A-DDDF-4D28-B5C0-A85F56BF2B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>
            <a:extLst>
              <a:ext uri="{FF2B5EF4-FFF2-40B4-BE49-F238E27FC236}">
                <a16:creationId xmlns:a16="http://schemas.microsoft.com/office/drawing/2014/main" id="{65434224-1541-4F6D-8615-BDEE44F5A6A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EBAC1DCC-3B3E-490B-A449-40495B34789C}" type="slidenum">
              <a:rPr lang="en-US" altLang="en-US" sz="1300" smtClean="0"/>
              <a:pPr/>
              <a:t>24</a:t>
            </a:fld>
            <a:endParaRPr lang="en-US" altLang="en-US" sz="1300"/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4C386D90-9A87-4D30-8E11-A54A5C6C20E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>
            <a:extLst>
              <a:ext uri="{FF2B5EF4-FFF2-40B4-BE49-F238E27FC236}">
                <a16:creationId xmlns:a16="http://schemas.microsoft.com/office/drawing/2014/main" id="{11F6F7F1-7A05-4849-9290-DEB5F5443B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6550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>
            <a:extLst>
              <a:ext uri="{FF2B5EF4-FFF2-40B4-BE49-F238E27FC236}">
                <a16:creationId xmlns:a16="http://schemas.microsoft.com/office/drawing/2014/main" id="{D0A35225-5E7D-47C9-941A-D0770BC5870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15A698D4-1384-4BA5-B733-041EDF45F76D}" type="slidenum">
              <a:rPr lang="en-US" altLang="en-US" sz="1300" smtClean="0"/>
              <a:pPr/>
              <a:t>25</a:t>
            </a:fld>
            <a:endParaRPr lang="en-US" altLang="en-US" sz="1300"/>
          </a:p>
        </p:txBody>
      </p:sp>
      <p:sp>
        <p:nvSpPr>
          <p:cNvPr id="61443" name="Rectangle 2">
            <a:extLst>
              <a:ext uri="{FF2B5EF4-FFF2-40B4-BE49-F238E27FC236}">
                <a16:creationId xmlns:a16="http://schemas.microsoft.com/office/drawing/2014/main" id="{6A4FBC79-C959-4D88-9209-626C6B4181E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>
            <a:extLst>
              <a:ext uri="{FF2B5EF4-FFF2-40B4-BE49-F238E27FC236}">
                <a16:creationId xmlns:a16="http://schemas.microsoft.com/office/drawing/2014/main" id="{53DB9E80-8D28-41EF-86B7-F9C1B49EE8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>
            <a:extLst>
              <a:ext uri="{FF2B5EF4-FFF2-40B4-BE49-F238E27FC236}">
                <a16:creationId xmlns:a16="http://schemas.microsoft.com/office/drawing/2014/main" id="{EF65BE21-C91A-4A31-B1FB-B8E99A772A9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C8472180-291D-4D38-BFEA-8EB6CB704FCA}" type="slidenum">
              <a:rPr lang="en-US" altLang="en-US" sz="1300" smtClean="0"/>
              <a:pPr/>
              <a:t>26</a:t>
            </a:fld>
            <a:endParaRPr lang="en-US" altLang="en-US" sz="1300"/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id="{E5C88F20-F4BE-468E-B651-F417A34B4D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>
            <a:extLst>
              <a:ext uri="{FF2B5EF4-FFF2-40B4-BE49-F238E27FC236}">
                <a16:creationId xmlns:a16="http://schemas.microsoft.com/office/drawing/2014/main" id="{1388756E-060E-48EC-86E0-7EF60BB005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>
            <a:extLst>
              <a:ext uri="{FF2B5EF4-FFF2-40B4-BE49-F238E27FC236}">
                <a16:creationId xmlns:a16="http://schemas.microsoft.com/office/drawing/2014/main" id="{60FB065A-78BE-4E84-93B0-7AB5724FDA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3F4AF67-0335-4117-B131-93E2956BE666}" type="slidenum">
              <a:rPr lang="en-US" altLang="en-US" sz="1300" smtClean="0"/>
              <a:pPr/>
              <a:t>27</a:t>
            </a:fld>
            <a:endParaRPr lang="en-US" altLang="en-US" sz="1300"/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id="{3C7BBB92-162F-46EB-B3B3-A6DC9ECF233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>
            <a:extLst>
              <a:ext uri="{FF2B5EF4-FFF2-40B4-BE49-F238E27FC236}">
                <a16:creationId xmlns:a16="http://schemas.microsoft.com/office/drawing/2014/main" id="{86438A58-9EBA-4315-9C87-584150C80E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>
            <a:extLst>
              <a:ext uri="{FF2B5EF4-FFF2-40B4-BE49-F238E27FC236}">
                <a16:creationId xmlns:a16="http://schemas.microsoft.com/office/drawing/2014/main" id="{C30EBD12-8697-40B0-A3F2-4C4F89674AA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17BF2B6-781A-4AC8-93AC-C210D5147293}" type="slidenum">
              <a:rPr lang="en-US" altLang="en-US" sz="1300" smtClean="0"/>
              <a:pPr/>
              <a:t>28</a:t>
            </a:fld>
            <a:endParaRPr lang="en-US" altLang="en-US" sz="1300"/>
          </a:p>
        </p:txBody>
      </p:sp>
      <p:sp>
        <p:nvSpPr>
          <p:cNvPr id="65539" name="Rectangle 2">
            <a:extLst>
              <a:ext uri="{FF2B5EF4-FFF2-40B4-BE49-F238E27FC236}">
                <a16:creationId xmlns:a16="http://schemas.microsoft.com/office/drawing/2014/main" id="{87B9E07E-8C5A-4C76-B1D6-CD8E1136C58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>
            <a:extLst>
              <a:ext uri="{FF2B5EF4-FFF2-40B4-BE49-F238E27FC236}">
                <a16:creationId xmlns:a16="http://schemas.microsoft.com/office/drawing/2014/main" id="{AFB2F9B7-1DD0-43BC-9F80-EFD00F7EAE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>
            <a:extLst>
              <a:ext uri="{FF2B5EF4-FFF2-40B4-BE49-F238E27FC236}">
                <a16:creationId xmlns:a16="http://schemas.microsoft.com/office/drawing/2014/main" id="{C53B6529-72A3-40F6-9F9D-1075C768433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FB9E53A6-478E-4DAC-B297-8D53FE5E195B}" type="slidenum">
              <a:rPr lang="en-US" altLang="en-US" sz="1300" smtClean="0"/>
              <a:pPr/>
              <a:t>29</a:t>
            </a:fld>
            <a:endParaRPr lang="en-US" altLang="en-US" sz="1300"/>
          </a:p>
        </p:txBody>
      </p:sp>
      <p:sp>
        <p:nvSpPr>
          <p:cNvPr id="67587" name="Rectangle 2">
            <a:extLst>
              <a:ext uri="{FF2B5EF4-FFF2-40B4-BE49-F238E27FC236}">
                <a16:creationId xmlns:a16="http://schemas.microsoft.com/office/drawing/2014/main" id="{ECA636FD-8B00-4ED2-A13D-4F1D5B1444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>
            <a:extLst>
              <a:ext uri="{FF2B5EF4-FFF2-40B4-BE49-F238E27FC236}">
                <a16:creationId xmlns:a16="http://schemas.microsoft.com/office/drawing/2014/main" id="{0819B8F5-B510-40C9-8DB4-23A4170413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>
            <a:extLst>
              <a:ext uri="{FF2B5EF4-FFF2-40B4-BE49-F238E27FC236}">
                <a16:creationId xmlns:a16="http://schemas.microsoft.com/office/drawing/2014/main" id="{E41EE66D-62D7-453A-87D5-FE8A75E92EE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306C03B5-2387-48FE-8BB1-EACBDB08A90F}" type="slidenum">
              <a:rPr lang="en-US" altLang="en-US" sz="1300" smtClean="0"/>
              <a:pPr/>
              <a:t>30</a:t>
            </a:fld>
            <a:endParaRPr lang="en-US" altLang="en-US" sz="1300"/>
          </a:p>
        </p:txBody>
      </p:sp>
      <p:sp>
        <p:nvSpPr>
          <p:cNvPr id="69635" name="Rectangle 2">
            <a:extLst>
              <a:ext uri="{FF2B5EF4-FFF2-40B4-BE49-F238E27FC236}">
                <a16:creationId xmlns:a16="http://schemas.microsoft.com/office/drawing/2014/main" id="{D4C4F2F8-6CFA-4EAB-B0CF-719E4D37675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>
            <a:extLst>
              <a:ext uri="{FF2B5EF4-FFF2-40B4-BE49-F238E27FC236}">
                <a16:creationId xmlns:a16="http://schemas.microsoft.com/office/drawing/2014/main" id="{81E986B0-8B7A-4245-A70E-2F2D1E576F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Recovery from corruption is similar to recovery from failed disk</a:t>
            </a:r>
          </a:p>
          <a:p>
            <a:endParaRPr lang="en-US" altLang="en-US" dirty="0">
              <a:latin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Otherwise all blocks of disk must be read and compared with mirror/parity block</a:t>
            </a:r>
          </a:p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>
            <a:extLst>
              <a:ext uri="{FF2B5EF4-FFF2-40B4-BE49-F238E27FC236}">
                <a16:creationId xmlns:a16="http://schemas.microsoft.com/office/drawing/2014/main" id="{77EA2393-26EC-4042-A04A-DD5C8A31912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FE389C9F-2B93-46E3-AAB6-6791B4207C05}" type="slidenum">
              <a:rPr lang="en-US" altLang="en-US" sz="1300" smtClean="0"/>
              <a:pPr/>
              <a:t>31</a:t>
            </a:fld>
            <a:endParaRPr lang="en-US" altLang="en-US" sz="1300"/>
          </a:p>
        </p:txBody>
      </p:sp>
      <p:sp>
        <p:nvSpPr>
          <p:cNvPr id="71683" name="Rectangle 2">
            <a:extLst>
              <a:ext uri="{FF2B5EF4-FFF2-40B4-BE49-F238E27FC236}">
                <a16:creationId xmlns:a16="http://schemas.microsoft.com/office/drawing/2014/main" id="{006D4976-F940-41DF-BB71-CC254D641B5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>
            <a:extLst>
              <a:ext uri="{FF2B5EF4-FFF2-40B4-BE49-F238E27FC236}">
                <a16:creationId xmlns:a16="http://schemas.microsoft.com/office/drawing/2014/main" id="{E986CEB9-868E-405F-9367-6C020CB32B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>
            <a:extLst>
              <a:ext uri="{FF2B5EF4-FFF2-40B4-BE49-F238E27FC236}">
                <a16:creationId xmlns:a16="http://schemas.microsoft.com/office/drawing/2014/main" id="{3EC9F6E7-DEF2-49C0-92BA-FB004184EEE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3CC407D-2643-4298-A820-C84B341BD844}" type="slidenum">
              <a:rPr lang="en-US" altLang="en-US" sz="1300" smtClean="0"/>
              <a:pPr/>
              <a:t>32</a:t>
            </a:fld>
            <a:endParaRPr lang="en-US" altLang="en-US" sz="1300"/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474E12EE-55AE-4AC3-BF16-3549D8B102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>
            <a:extLst>
              <a:ext uri="{FF2B5EF4-FFF2-40B4-BE49-F238E27FC236}">
                <a16:creationId xmlns:a16="http://schemas.microsoft.com/office/drawing/2014/main" id="{FA275392-497E-4DB8-8EE4-2C35436651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74176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>
            <a:extLst>
              <a:ext uri="{FF2B5EF4-FFF2-40B4-BE49-F238E27FC236}">
                <a16:creationId xmlns:a16="http://schemas.microsoft.com/office/drawing/2014/main" id="{25C5637C-BBA3-48D2-8C86-6B60EC57C4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CD5D4989-8BD1-428D-AC92-BEF58CA1327D}" type="slidenum">
              <a:rPr lang="en-US" altLang="en-US" sz="1300" smtClean="0"/>
              <a:pPr/>
              <a:t>33</a:t>
            </a:fld>
            <a:endParaRPr lang="en-US" altLang="en-US" sz="1300"/>
          </a:p>
        </p:txBody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7FF74F07-6B3E-4149-9CA8-73743248D0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>
            <a:extLst>
              <a:ext uri="{FF2B5EF4-FFF2-40B4-BE49-F238E27FC236}">
                <a16:creationId xmlns:a16="http://schemas.microsoft.com/office/drawing/2014/main" id="{D92B6EF9-A8F1-4ED3-9A80-8ED45EE2F5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C48ADEE5-C4A0-4F83-9B18-036FD8CBAA3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F2EE62E-9FF8-44D3-B807-CC851990CD6D}" type="slidenum">
              <a:rPr lang="en-US" altLang="en-US" sz="1300" smtClean="0"/>
              <a:pPr/>
              <a:t>3</a:t>
            </a:fld>
            <a:endParaRPr lang="en-US" altLang="en-US" sz="130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DB978EA3-6CF9-4931-85CA-6A1AF32950D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690103F9-36CF-40EF-81E1-4FD19CC95B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>
            <a:extLst>
              <a:ext uri="{FF2B5EF4-FFF2-40B4-BE49-F238E27FC236}">
                <a16:creationId xmlns:a16="http://schemas.microsoft.com/office/drawing/2014/main" id="{A3E22843-3748-4E36-ADDD-7F532A1CC08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304A694D-F999-49DF-B550-D2CFE4DAC206}" type="slidenum">
              <a:rPr lang="en-US" altLang="en-US" sz="1300" smtClean="0"/>
              <a:pPr/>
              <a:t>34</a:t>
            </a:fld>
            <a:endParaRPr lang="en-US" altLang="en-US" sz="1300"/>
          </a:p>
        </p:txBody>
      </p:sp>
      <p:sp>
        <p:nvSpPr>
          <p:cNvPr id="116739" name="Rectangle 2">
            <a:extLst>
              <a:ext uri="{FF2B5EF4-FFF2-40B4-BE49-F238E27FC236}">
                <a16:creationId xmlns:a16="http://schemas.microsoft.com/office/drawing/2014/main" id="{670C7BD7-FD31-4A32-9509-A8163DBAF1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>
            <a:extLst>
              <a:ext uri="{FF2B5EF4-FFF2-40B4-BE49-F238E27FC236}">
                <a16:creationId xmlns:a16="http://schemas.microsoft.com/office/drawing/2014/main" id="{6B0B81E1-38F8-47A2-AF95-A43485482F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:a16="http://schemas.microsoft.com/office/drawing/2014/main" id="{81CDFE0C-A61B-43EA-B968-B08E5A92F7A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9CDA1365-8575-439D-A30F-DB7B7A8B3AE6}" type="slidenum">
              <a:rPr lang="en-US" altLang="en-US" sz="1300" smtClean="0"/>
              <a:pPr/>
              <a:t>35</a:t>
            </a:fld>
            <a:endParaRPr lang="en-US" altLang="en-US" sz="1300"/>
          </a:p>
        </p:txBody>
      </p:sp>
      <p:sp>
        <p:nvSpPr>
          <p:cNvPr id="75779" name="Rectangle 2">
            <a:extLst>
              <a:ext uri="{FF2B5EF4-FFF2-40B4-BE49-F238E27FC236}">
                <a16:creationId xmlns:a16="http://schemas.microsoft.com/office/drawing/2014/main" id="{305E8670-C567-45BC-B922-25AE03A77E4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>
            <a:extLst>
              <a:ext uri="{FF2B5EF4-FFF2-40B4-BE49-F238E27FC236}">
                <a16:creationId xmlns:a16="http://schemas.microsoft.com/office/drawing/2014/main" id="{96CA28A6-3A1B-4A8B-9839-0F39FE75BC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91014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>
            <a:extLst>
              <a:ext uri="{FF2B5EF4-FFF2-40B4-BE49-F238E27FC236}">
                <a16:creationId xmlns:a16="http://schemas.microsoft.com/office/drawing/2014/main" id="{9513CA57-FFC8-4496-A6D7-5BA2E451E7F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FE4F332-00E7-4887-8DA7-B80AE9654D5C}" type="slidenum">
              <a:rPr lang="en-US" altLang="en-US" sz="1300" smtClean="0"/>
              <a:pPr/>
              <a:t>36</a:t>
            </a:fld>
            <a:endParaRPr lang="en-US" altLang="en-US" sz="1300"/>
          </a:p>
        </p:txBody>
      </p:sp>
      <p:sp>
        <p:nvSpPr>
          <p:cNvPr id="118787" name="Rectangle 2">
            <a:extLst>
              <a:ext uri="{FF2B5EF4-FFF2-40B4-BE49-F238E27FC236}">
                <a16:creationId xmlns:a16="http://schemas.microsoft.com/office/drawing/2014/main" id="{9329844C-6938-4017-806F-45D6B4D1976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>
            <a:extLst>
              <a:ext uri="{FF2B5EF4-FFF2-40B4-BE49-F238E27FC236}">
                <a16:creationId xmlns:a16="http://schemas.microsoft.com/office/drawing/2014/main" id="{A12A5BA7-19C0-4B03-BAE3-342CF9C270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C48ADEE5-C4A0-4F83-9B18-036FD8CBAA3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F2EE62E-9FF8-44D3-B807-CC851990CD6D}" type="slidenum">
              <a:rPr lang="en-US" altLang="en-US" sz="1300" smtClean="0"/>
              <a:pPr/>
              <a:t>4</a:t>
            </a:fld>
            <a:endParaRPr lang="en-US" altLang="en-US" sz="130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DB978EA3-6CF9-4931-85CA-6A1AF32950D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690103F9-36CF-40EF-81E1-4FD19CC95B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188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3D59427F-6E79-4429-AAD3-19FAAE0343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21DF573-48A5-4494-BFF3-C4B55C390A43}" type="slidenum">
              <a:rPr lang="en-US" altLang="en-US" sz="1300" smtClean="0"/>
              <a:pPr/>
              <a:t>5</a:t>
            </a:fld>
            <a:endParaRPr lang="en-US" altLang="en-US" sz="1300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FCF865CD-1526-4C8D-B58B-4C6DE09602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DB6329B6-B0F0-4978-93A6-69CF6C218C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31C1863A-3A8E-4A7B-8235-1E30E2BDA64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7AC76D43-C1DE-4C6B-81D5-24472C4FEB7D}" type="slidenum">
              <a:rPr lang="en-US" altLang="en-US" sz="1300" smtClean="0"/>
              <a:pPr/>
              <a:t>6</a:t>
            </a:fld>
            <a:endParaRPr lang="en-US" altLang="en-US" sz="13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A0F9374B-7F70-43D7-BB41-021AA7A534F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EBF337D5-71DF-4FE0-84E3-597CCE8B63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246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6EEADBB4-10F9-4DF9-AA23-2602B1E168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AF9A82-DABB-4882-8E9E-D2F27043EE1B}" type="slidenum">
              <a:rPr lang="en-US" altLang="en-US" sz="1300" smtClean="0"/>
              <a:pPr/>
              <a:t>7</a:t>
            </a:fld>
            <a:endParaRPr lang="en-US" altLang="en-US" sz="130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2D9DC4ED-F32B-41AC-9079-8643E07E58A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96AC17D1-5875-40AE-A6A7-F9DF2FEF0F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>
            <a:extLst>
              <a:ext uri="{FF2B5EF4-FFF2-40B4-BE49-F238E27FC236}">
                <a16:creationId xmlns:a16="http://schemas.microsoft.com/office/drawing/2014/main" id="{88068DC1-F384-4BDA-8357-C4E4516A50D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6A73EC4-D110-4477-8823-4F07F680E630}" type="slidenum">
              <a:rPr lang="en-US" altLang="en-US" sz="1300" smtClean="0"/>
              <a:pPr/>
              <a:t>8</a:t>
            </a:fld>
            <a:endParaRPr lang="en-US" altLang="en-US" sz="1300"/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0EBB60F5-AF69-4AE2-8874-46F0513AE6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>
            <a:extLst>
              <a:ext uri="{FF2B5EF4-FFF2-40B4-BE49-F238E27FC236}">
                <a16:creationId xmlns:a16="http://schemas.microsoft.com/office/drawing/2014/main" id="{39303B8D-3055-496A-84BB-85C1B127C6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Times New Roman" panose="02020603050405020304" pitchFamily="18" charset="0"/>
              </a:rPr>
              <a:t>Mention:  checksums, bad sector remapping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3C120632-6450-496D-9021-144FCC9463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9FE5D3C3-97C3-42F0-8AD8-A78667E011D8}" type="slidenum">
              <a:rPr lang="en-US" altLang="en-US" sz="1300" smtClean="0"/>
              <a:pPr/>
              <a:t>9</a:t>
            </a:fld>
            <a:endParaRPr lang="en-US" altLang="en-US" sz="1300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9FFDA698-AD1E-490A-843E-56BBFBDA156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F4C63D34-496E-420D-BEE9-57DE0CECD3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4938" y="5726113"/>
            <a:ext cx="3694112" cy="7937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b="1" baseline="30000" dirty="0">
                <a:solidFill>
                  <a:srgbClr val="002060"/>
                </a:solidFill>
              </a:rPr>
              <a:t>th</a:t>
            </a:r>
            <a:r>
              <a:rPr lang="en-US" altLang="en-US" b="1" dirty="0">
                <a:solidFill>
                  <a:srgbClr val="002060"/>
                </a:solidFill>
              </a:rPr>
              <a:t> Ed</a:t>
            </a:r>
            <a:r>
              <a:rPr lang="en-US" altLang="en-US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</a:t>
            </a:r>
            <a:r>
              <a:rPr lang="en-US" altLang="en-US" sz="1200" b="1" dirty="0" err="1">
                <a:solidFill>
                  <a:srgbClr val="002060"/>
                </a:solidFill>
              </a:rPr>
              <a:t>Korth</a:t>
            </a:r>
            <a:r>
              <a:rPr lang="en-US" altLang="en-US" sz="1200" b="1" dirty="0">
                <a:solidFill>
                  <a:srgbClr val="002060"/>
                </a:solidFill>
              </a:rPr>
              <a:t>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CCC6F45F-FF9D-4CDF-A1C0-8CB1B712ED4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2862263" y="5780088"/>
            <a:ext cx="344805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50000"/>
              </a:spcBef>
              <a:defRPr>
                <a:solidFill>
                  <a:srgbClr val="578963"/>
                </a:solidFill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6218238"/>
            <a:ext cx="1905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3858" y="0"/>
            <a:ext cx="1331269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0487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3046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117475"/>
            <a:ext cx="20193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117475"/>
            <a:ext cx="59055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46499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2825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9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/>
            </a:lvl2pPr>
            <a:lvl3pPr marL="1085850" indent="-228600">
              <a:buFont typeface="Wingdings" panose="05000000000000000000" pitchFamily="2" charset="2"/>
              <a:buChar char="§"/>
              <a:defRPr/>
            </a:lvl3pPr>
            <a:lvl4pPr marL="1428750" indent="-228600">
              <a:buFont typeface="Arial" panose="020B0604020202020204" pitchFamily="34" charset="0"/>
              <a:buChar char="•"/>
              <a:defRPr/>
            </a:lvl4pPr>
            <a:lvl5pPr marL="177165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24371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709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8" y="1093788"/>
            <a:ext cx="3754437" cy="4903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1093788"/>
            <a:ext cx="3754438" cy="4903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0802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904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6005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21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8809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14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14388" y="1093788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2750" y="6613525"/>
            <a:ext cx="23812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</a:t>
            </a:r>
            <a:r>
              <a:rPr lang="en-US" altLang="en-US" sz="1000" b="1" dirty="0" err="1">
                <a:solidFill>
                  <a:srgbClr val="002060"/>
                </a:solidFill>
              </a:rPr>
              <a:t>Korth</a:t>
            </a:r>
            <a:r>
              <a:rPr lang="en-US" altLang="en-US" sz="1000" b="1" dirty="0">
                <a:solidFill>
                  <a:srgbClr val="002060"/>
                </a:solidFill>
              </a:rPr>
              <a:t>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4717" y="6613525"/>
            <a:ext cx="51809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12.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117475"/>
            <a:ext cx="80772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5"/>
            <a:ext cx="25717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8916988" y="5445125"/>
            <a:ext cx="227012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5546" y="0"/>
            <a:ext cx="742012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12: Physical Storage Systems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>
            <a:extLst>
              <a:ext uri="{FF2B5EF4-FFF2-40B4-BE49-F238E27FC236}">
                <a16:creationId xmlns:a16="http://schemas.microsoft.com/office/drawing/2014/main" id="{4994ABD0-5835-4B1F-B034-665C087852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Performance Measures of Disks</a:t>
            </a:r>
          </a:p>
        </p:txBody>
      </p:sp>
      <p:sp>
        <p:nvSpPr>
          <p:cNvPr id="34819" name="Rectangle 5">
            <a:extLst>
              <a:ext uri="{FF2B5EF4-FFF2-40B4-BE49-F238E27FC236}">
                <a16:creationId xmlns:a16="http://schemas.microsoft.com/office/drawing/2014/main" id="{5F16EC1A-6115-4F94-8465-1922B91BAE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87768" y="1122363"/>
            <a:ext cx="7733946" cy="5294312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Access time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the time it takes from when a read or write request is issued to when data transfer begins.  Consists of: 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 dirty="0">
                <a:solidFill>
                  <a:srgbClr val="002060"/>
                </a:solidFill>
              </a:rPr>
              <a:t>Seek time</a:t>
            </a:r>
            <a:r>
              <a:rPr lang="en-US" altLang="en-US" sz="1600" dirty="0">
                <a:solidFill>
                  <a:srgbClr val="002060"/>
                </a:solidFill>
              </a:rPr>
              <a:t> </a:t>
            </a:r>
            <a:r>
              <a:rPr lang="en-US" altLang="en-US" sz="1600" dirty="0"/>
              <a:t>– time it takes to reposition the arm over the correct track. </a:t>
            </a:r>
          </a:p>
          <a:p>
            <a:pPr lvl="2">
              <a:lnSpc>
                <a:spcPct val="80000"/>
              </a:lnSpc>
            </a:pPr>
            <a:r>
              <a:rPr lang="en-US" altLang="en-US" sz="1600" dirty="0"/>
              <a:t> Average seek time is 1/2 the worst case seek time.</a:t>
            </a:r>
          </a:p>
          <a:p>
            <a:pPr lvl="3">
              <a:lnSpc>
                <a:spcPct val="80000"/>
              </a:lnSpc>
            </a:pPr>
            <a:r>
              <a:rPr lang="en-US" altLang="en-US" sz="1600" dirty="0"/>
              <a:t>Would be 1/3 if all tracks had the same number of sectors, and we ignore the time to start and stop arm movement</a:t>
            </a:r>
          </a:p>
          <a:p>
            <a:pPr lvl="2">
              <a:lnSpc>
                <a:spcPct val="80000"/>
              </a:lnSpc>
            </a:pPr>
            <a:r>
              <a:rPr lang="en-US" altLang="en-US" sz="1600" dirty="0"/>
              <a:t>4 to 10 milliseconds on typical disks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 dirty="0">
                <a:solidFill>
                  <a:srgbClr val="002060"/>
                </a:solidFill>
              </a:rPr>
              <a:t>Rotational latency</a:t>
            </a:r>
            <a:r>
              <a:rPr lang="en-US" altLang="en-US" sz="1600" dirty="0">
                <a:solidFill>
                  <a:srgbClr val="002060"/>
                </a:solidFill>
              </a:rPr>
              <a:t> </a:t>
            </a:r>
            <a:r>
              <a:rPr lang="en-US" altLang="en-US" sz="1600" dirty="0"/>
              <a:t>– time it takes for the sector to be accessed to appear under the head. </a:t>
            </a:r>
          </a:p>
          <a:p>
            <a:pPr lvl="2">
              <a:lnSpc>
                <a:spcPct val="80000"/>
              </a:lnSpc>
            </a:pPr>
            <a:r>
              <a:rPr lang="en-US" altLang="en-US" sz="1600" dirty="0"/>
              <a:t>4 to 11 milliseconds on typical disks (5400 to 15000 </a:t>
            </a:r>
            <a:r>
              <a:rPr lang="en-US" altLang="en-US" sz="1600" dirty="0" err="1"/>
              <a:t>r.p.m</a:t>
            </a:r>
            <a:r>
              <a:rPr lang="en-US" altLang="en-US" sz="1600" dirty="0"/>
              <a:t>.)</a:t>
            </a:r>
          </a:p>
          <a:p>
            <a:pPr lvl="2">
              <a:lnSpc>
                <a:spcPct val="80000"/>
              </a:lnSpc>
            </a:pPr>
            <a:r>
              <a:rPr lang="en-US" altLang="en-US" sz="1600" dirty="0"/>
              <a:t>Average latency is 1/2 of the above latency.</a:t>
            </a:r>
          </a:p>
          <a:p>
            <a:pPr lvl="1">
              <a:lnSpc>
                <a:spcPct val="80000"/>
              </a:lnSpc>
            </a:pPr>
            <a:r>
              <a:rPr lang="en-US" altLang="en-US" sz="1600" dirty="0"/>
              <a:t>Overall latency is 5 to 20 </a:t>
            </a:r>
            <a:r>
              <a:rPr lang="en-US" altLang="en-US" sz="1600" dirty="0" err="1"/>
              <a:t>msec</a:t>
            </a:r>
            <a:r>
              <a:rPr lang="en-US" altLang="en-US" sz="1600" dirty="0"/>
              <a:t> depending on disk model</a:t>
            </a:r>
          </a:p>
          <a:p>
            <a:pPr>
              <a:lnSpc>
                <a:spcPct val="8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Data-transfer rate </a:t>
            </a:r>
            <a:r>
              <a:rPr lang="en-US" altLang="en-US" dirty="0"/>
              <a:t>– the rate at which data can be retrieved from or stored to the disk.</a:t>
            </a:r>
          </a:p>
          <a:p>
            <a:pPr lvl="1">
              <a:lnSpc>
                <a:spcPct val="80000"/>
              </a:lnSpc>
            </a:pPr>
            <a:r>
              <a:rPr lang="en-US" altLang="en-US" sz="1600" dirty="0"/>
              <a:t>25 to 200 MB per second max rate, lower for inner tracks</a:t>
            </a:r>
          </a:p>
        </p:txBody>
      </p:sp>
    </p:spTree>
    <p:extLst>
      <p:ext uri="{BB962C8B-B14F-4D97-AF65-F5344CB8AC3E}">
        <p14:creationId xmlns:p14="http://schemas.microsoft.com/office/powerpoint/2010/main" val="2936612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2B4E2-E0CA-415E-AB95-0B2593C39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Performance Measures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561C9-0634-441F-A201-0576B6037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002060"/>
                </a:solidFill>
              </a:rPr>
              <a:t>Disk block </a:t>
            </a:r>
            <a:r>
              <a:rPr lang="en-IN" dirty="0"/>
              <a:t>is a logical unit for storage allocation and retrieval</a:t>
            </a:r>
          </a:p>
          <a:p>
            <a:pPr lvl="1"/>
            <a:r>
              <a:rPr lang="en-IN" dirty="0"/>
              <a:t>4 to 16 kilobytes typically</a:t>
            </a:r>
          </a:p>
          <a:p>
            <a:pPr lvl="2"/>
            <a:r>
              <a:rPr lang="en-US" altLang="en-US" dirty="0"/>
              <a:t>Smaller blocks: more transfers from disk</a:t>
            </a:r>
          </a:p>
          <a:p>
            <a:pPr lvl="2"/>
            <a:r>
              <a:rPr lang="en-US" altLang="en-US" dirty="0"/>
              <a:t>Larger blocks:  more space wasted due to partially filled blocks</a:t>
            </a:r>
            <a:endParaRPr lang="en-IN" dirty="0"/>
          </a:p>
          <a:p>
            <a:r>
              <a:rPr lang="en-IN" b="1" dirty="0">
                <a:solidFill>
                  <a:srgbClr val="002060"/>
                </a:solidFill>
              </a:rPr>
              <a:t>Sequential access pattern</a:t>
            </a:r>
            <a:endParaRPr lang="en-IN" dirty="0"/>
          </a:p>
          <a:p>
            <a:pPr lvl="1"/>
            <a:r>
              <a:rPr lang="en-IN" dirty="0"/>
              <a:t>Successive requests are for successive disk blocks</a:t>
            </a:r>
          </a:p>
          <a:p>
            <a:pPr lvl="1"/>
            <a:r>
              <a:rPr lang="en-IN" dirty="0"/>
              <a:t>Disk seek required only for first block</a:t>
            </a:r>
          </a:p>
          <a:p>
            <a:r>
              <a:rPr lang="en-IN" b="1" dirty="0">
                <a:solidFill>
                  <a:srgbClr val="002060"/>
                </a:solidFill>
              </a:rPr>
              <a:t>Random access pattern</a:t>
            </a:r>
          </a:p>
          <a:p>
            <a:pPr lvl="1"/>
            <a:r>
              <a:rPr lang="en-IN" dirty="0"/>
              <a:t>Successive requests are for blocks that can be anywhere on disk</a:t>
            </a:r>
          </a:p>
          <a:p>
            <a:pPr lvl="1"/>
            <a:r>
              <a:rPr lang="en-IN" dirty="0"/>
              <a:t>Each access requires a seek</a:t>
            </a:r>
          </a:p>
          <a:p>
            <a:pPr lvl="1"/>
            <a:r>
              <a:rPr lang="en-IN" dirty="0"/>
              <a:t>Transfer rates are low since a lot of time is wasted in seeks</a:t>
            </a:r>
          </a:p>
          <a:p>
            <a:r>
              <a:rPr lang="en-IN" b="1" dirty="0">
                <a:solidFill>
                  <a:srgbClr val="002060"/>
                </a:solidFill>
              </a:rPr>
              <a:t>I/O operations per second (IOPS)</a:t>
            </a:r>
          </a:p>
          <a:p>
            <a:pPr lvl="1"/>
            <a:r>
              <a:rPr lang="en-IN" dirty="0"/>
              <a:t>Number of random block reads that a disk can support per second</a:t>
            </a:r>
          </a:p>
          <a:p>
            <a:pPr lvl="1"/>
            <a:r>
              <a:rPr lang="en-IN" dirty="0"/>
              <a:t>50 to 200 IOPS on current generation magnetic disks</a:t>
            </a:r>
          </a:p>
        </p:txBody>
      </p:sp>
    </p:spTree>
    <p:extLst>
      <p:ext uri="{BB962C8B-B14F-4D97-AF65-F5344CB8AC3E}">
        <p14:creationId xmlns:p14="http://schemas.microsoft.com/office/powerpoint/2010/main" val="3000207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>
            <a:extLst>
              <a:ext uri="{FF2B5EF4-FFF2-40B4-BE49-F238E27FC236}">
                <a16:creationId xmlns:a16="http://schemas.microsoft.com/office/drawing/2014/main" id="{3C2B3135-EB49-48AB-A82A-CDB3C295A6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Performance Measures (Cont.)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092CB4A9-2A43-4233-BAB3-4DBA626BFC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 b="1" dirty="0">
                <a:solidFill>
                  <a:srgbClr val="002060"/>
                </a:solidFill>
              </a:rPr>
              <a:t>Mean time to failure (MTTF)</a:t>
            </a:r>
            <a:r>
              <a:rPr lang="en-US" altLang="en-US" sz="2000" dirty="0">
                <a:solidFill>
                  <a:srgbClr val="002060"/>
                </a:solidFill>
              </a:rPr>
              <a:t> </a:t>
            </a:r>
            <a:r>
              <a:rPr lang="en-US" altLang="en-US" sz="2000" dirty="0"/>
              <a:t>– the average time the disk is expected to run continuously without any failure.</a:t>
            </a:r>
            <a:endParaRPr lang="en-US" altLang="en-US" sz="1800" dirty="0"/>
          </a:p>
          <a:p>
            <a:pPr lvl="1"/>
            <a:r>
              <a:rPr lang="en-US" altLang="en-US" dirty="0"/>
              <a:t>Typically 3 to 5 years</a:t>
            </a:r>
          </a:p>
          <a:p>
            <a:pPr lvl="1"/>
            <a:r>
              <a:rPr lang="en-US" altLang="en-US" dirty="0"/>
              <a:t>Probability of failure of new disks is quite low, corresponding to a</a:t>
            </a:r>
            <a:br>
              <a:rPr lang="en-US" altLang="en-US" dirty="0"/>
            </a:br>
            <a:r>
              <a:rPr lang="ja-JP" altLang="en-US" dirty="0"/>
              <a:t>“</a:t>
            </a:r>
            <a:r>
              <a:rPr lang="en-US" altLang="ja-JP" dirty="0"/>
              <a:t>theoretical MTTF</a:t>
            </a:r>
            <a:r>
              <a:rPr lang="ja-JP" altLang="en-US" dirty="0"/>
              <a:t>”</a:t>
            </a:r>
            <a:r>
              <a:rPr lang="en-US" altLang="ja-JP" dirty="0"/>
              <a:t> of 500,000 to 1,200,000 hours for a new disk</a:t>
            </a:r>
          </a:p>
          <a:p>
            <a:pPr lvl="2"/>
            <a:r>
              <a:rPr lang="en-US" altLang="en-US" dirty="0"/>
              <a:t>E.g., an MTTF of 1,200,000 hours for a new disk means that given 1000 relatively new disks, on an average one will fail every 1200 hours</a:t>
            </a:r>
          </a:p>
          <a:p>
            <a:pPr lvl="1"/>
            <a:r>
              <a:rPr lang="en-US" altLang="en-US" dirty="0"/>
              <a:t>MTTF decreases as disk ages</a:t>
            </a:r>
          </a:p>
          <a:p>
            <a:r>
              <a:rPr lang="en-US" altLang="ja-JP" sz="2000" b="1" dirty="0">
                <a:solidFill>
                  <a:srgbClr val="002060"/>
                </a:solidFill>
              </a:rPr>
              <a:t>Annualized Failure Rate (AFR):   </a:t>
            </a:r>
            <a:r>
              <a:rPr lang="en-US" altLang="en-US" sz="2000" dirty="0"/>
              <a:t>=( (365*24) / MTTF)*100%</a:t>
            </a:r>
          </a:p>
          <a:p>
            <a:pPr lvl="1"/>
            <a:r>
              <a:rPr lang="en-US" altLang="en-US" dirty="0"/>
              <a:t>MTTF=1,200,000 </a:t>
            </a:r>
            <a:r>
              <a:rPr lang="en-US" altLang="en-US" dirty="0">
                <a:sym typeface="Wingdings" panose="05000000000000000000" pitchFamily="2" charset="2"/>
              </a:rPr>
              <a:t> AFR = 0.73%</a:t>
            </a:r>
            <a:endParaRPr lang="en-US" altLang="en-US" dirty="0"/>
          </a:p>
          <a:p>
            <a:r>
              <a:rPr lang="en-US" altLang="en-US" sz="2000" dirty="0"/>
              <a:t>Suppose MTTF is 1,200,000 hours for a disk.  Then, in a system with 1000 disks, how often will a disk fail on average?</a:t>
            </a:r>
          </a:p>
          <a:p>
            <a:pPr lvl="1"/>
            <a:r>
              <a:rPr lang="en-US" altLang="en-US" dirty="0"/>
              <a:t>Answer: on average one will fail every 1200 hours (50 days)</a:t>
            </a:r>
          </a:p>
          <a:p>
            <a:pPr lvl="2"/>
            <a:r>
              <a:rPr lang="en-US" altLang="en-US" dirty="0"/>
              <a:t>Equivalently, 7.3 disks per year</a:t>
            </a:r>
          </a:p>
          <a:p>
            <a:pPr lvl="1">
              <a:buFont typeface="Monotype Sorts" pitchFamily="-65" charset="2"/>
              <a:buNone/>
            </a:pPr>
            <a:endParaRPr lang="en-US" altLang="en-US" dirty="0"/>
          </a:p>
          <a:p>
            <a:endParaRPr lang="en-US" altLang="en-US" dirty="0"/>
          </a:p>
          <a:p>
            <a:pPr lvl="1">
              <a:buFont typeface="Monotype Sorts" pitchFamily="-65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01638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F06C7DB5-89E7-497C-92FD-1B54E94731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Flash Storage</a:t>
            </a:r>
          </a:p>
        </p:txBody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CF9381D8-4256-4AB1-8E41-15DB43BE2A0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dirty="0"/>
              <a:t>NOR flash vs NAND flash</a:t>
            </a:r>
          </a:p>
          <a:p>
            <a:pPr>
              <a:lnSpc>
                <a:spcPct val="90000"/>
              </a:lnSpc>
            </a:pPr>
            <a:r>
              <a:rPr lang="en-US" altLang="en-US" sz="2000" dirty="0"/>
              <a:t>NAND flash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used widely for storage, cheaper than NOR flash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requires page-at-a-time read (page: 512 bytes to 4 KB)</a:t>
            </a:r>
          </a:p>
          <a:p>
            <a:pPr lvl="2">
              <a:lnSpc>
                <a:spcPct val="90000"/>
              </a:lnSpc>
            </a:pPr>
            <a:r>
              <a:rPr lang="en-US" altLang="en-US" sz="2000" dirty="0"/>
              <a:t>20 to 100 microseconds for a page read</a:t>
            </a:r>
          </a:p>
          <a:p>
            <a:pPr lvl="2">
              <a:lnSpc>
                <a:spcPct val="90000"/>
              </a:lnSpc>
            </a:pPr>
            <a:r>
              <a:rPr lang="en-US" altLang="en-US" sz="2000" dirty="0"/>
              <a:t>Not much difference between sequential and random read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Page can only be written once</a:t>
            </a:r>
          </a:p>
          <a:p>
            <a:pPr lvl="2">
              <a:lnSpc>
                <a:spcPct val="90000"/>
              </a:lnSpc>
            </a:pPr>
            <a:r>
              <a:rPr lang="en-US" altLang="en-US" sz="2000" dirty="0"/>
              <a:t>Must be erased to allow rewrite</a:t>
            </a:r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2060"/>
                </a:solidFill>
              </a:rPr>
              <a:t>Solid state disks</a:t>
            </a:r>
            <a:r>
              <a:rPr lang="en-US" altLang="en-US" sz="2000" dirty="0"/>
              <a:t> </a:t>
            </a:r>
          </a:p>
          <a:p>
            <a:pPr lvl="1">
              <a:lnSpc>
                <a:spcPct val="90000"/>
              </a:lnSpc>
            </a:pPr>
            <a:r>
              <a:rPr lang="en-US" altLang="en-US" sz="1900" dirty="0"/>
              <a:t>Use standard block-oriented disk interfaces, but store data on multiple flash storage devices internally</a:t>
            </a:r>
          </a:p>
          <a:p>
            <a:pPr lvl="1">
              <a:lnSpc>
                <a:spcPct val="90000"/>
              </a:lnSpc>
            </a:pPr>
            <a:r>
              <a:rPr lang="en-US" altLang="en-US" sz="2100" dirty="0"/>
              <a:t>Transfer rate of up to 500 MB/sec using SATA, and </a:t>
            </a:r>
            <a:br>
              <a:rPr lang="en-US" altLang="en-US" sz="2100" dirty="0"/>
            </a:br>
            <a:r>
              <a:rPr lang="en-US" altLang="en-US" sz="2100" dirty="0"/>
              <a:t>up to 3 GB/sec using </a:t>
            </a:r>
            <a:r>
              <a:rPr lang="en-US" altLang="en-US" sz="2100" dirty="0" err="1"/>
              <a:t>NVMe</a:t>
            </a:r>
            <a:r>
              <a:rPr lang="en-US" altLang="en-US" sz="2100" dirty="0"/>
              <a:t> PCIe</a:t>
            </a:r>
          </a:p>
        </p:txBody>
      </p:sp>
    </p:spTree>
    <p:extLst>
      <p:ext uri="{BB962C8B-B14F-4D97-AF65-F5344CB8AC3E}">
        <p14:creationId xmlns:p14="http://schemas.microsoft.com/office/powerpoint/2010/main" val="25075784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70D2D6EE-D850-450C-BE5A-78C682873E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Flash Storage (Cont.)</a:t>
            </a:r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06D8C081-0169-485C-B5B4-6929C9576E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9817" y="828216"/>
            <a:ext cx="7920038" cy="5238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Erase happens in units of </a:t>
            </a:r>
            <a:r>
              <a:rPr lang="en-US" altLang="en-US" b="1" dirty="0">
                <a:solidFill>
                  <a:srgbClr val="002060"/>
                </a:solidFill>
              </a:rPr>
              <a:t>erase block 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Takes 2 to 5millisecs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Erase block typically 256 KB to 1 MB (128 to 256 pages)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Remapping</a:t>
            </a:r>
            <a:r>
              <a:rPr lang="en-US" altLang="en-US" dirty="0"/>
              <a:t> of logical page addresses to physical page addresses avoids waiting for erase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Flash translation table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tracks mapping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also stored in a label field of flash page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remapping carried out by </a:t>
            </a:r>
            <a:r>
              <a:rPr lang="en-US" altLang="en-US" b="1" dirty="0">
                <a:solidFill>
                  <a:srgbClr val="002060"/>
                </a:solidFill>
              </a:rPr>
              <a:t>flash translation layer</a:t>
            </a:r>
          </a:p>
        </p:txBody>
      </p:sp>
      <p:sp>
        <p:nvSpPr>
          <p:cNvPr id="44036" name="Rectangle 1">
            <a:extLst>
              <a:ext uri="{FF2B5EF4-FFF2-40B4-BE49-F238E27FC236}">
                <a16:creationId xmlns:a16="http://schemas.microsoft.com/office/drawing/2014/main" id="{8432C7CE-0804-4CB7-A79F-DC55E14DA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3797" y="4050703"/>
            <a:ext cx="460375" cy="16668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/>
          </a:p>
        </p:txBody>
      </p:sp>
      <p:sp>
        <p:nvSpPr>
          <p:cNvPr id="44037" name="TextBox 2">
            <a:extLst>
              <a:ext uri="{FF2B5EF4-FFF2-40B4-BE49-F238E27FC236}">
                <a16:creationId xmlns:a16="http://schemas.microsoft.com/office/drawing/2014/main" id="{603E7CC6-D5EB-45B5-9584-6AC244FB0D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854" y="3856453"/>
            <a:ext cx="144943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1" dirty="0"/>
              <a:t>Logical Page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1" dirty="0"/>
              <a:t> Address</a:t>
            </a:r>
          </a:p>
        </p:txBody>
      </p:sp>
      <p:sp>
        <p:nvSpPr>
          <p:cNvPr id="44038" name="Rectangle 3">
            <a:extLst>
              <a:ext uri="{FF2B5EF4-FFF2-40B4-BE49-F238E27FC236}">
                <a16:creationId xmlns:a16="http://schemas.microsoft.com/office/drawing/2014/main" id="{9FF4369D-23B3-4258-93C8-1F051AFCD1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4922" y="4050703"/>
            <a:ext cx="904875" cy="17145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/>
          </a:p>
        </p:txBody>
      </p:sp>
      <p:sp>
        <p:nvSpPr>
          <p:cNvPr id="44039" name="TextBox 4">
            <a:extLst>
              <a:ext uri="{FF2B5EF4-FFF2-40B4-BE49-F238E27FC236}">
                <a16:creationId xmlns:a16="http://schemas.microsoft.com/office/drawing/2014/main" id="{195A7315-9741-4EA5-AC12-333AD24B40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6500" y="3763768"/>
            <a:ext cx="156324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1" dirty="0"/>
              <a:t>Physical Page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1" dirty="0"/>
              <a:t>Address</a:t>
            </a:r>
          </a:p>
        </p:txBody>
      </p:sp>
      <p:sp>
        <p:nvSpPr>
          <p:cNvPr id="44040" name="TextBox 5">
            <a:extLst>
              <a:ext uri="{FF2B5EF4-FFF2-40B4-BE49-F238E27FC236}">
                <a16:creationId xmlns:a16="http://schemas.microsoft.com/office/drawing/2014/main" id="{65D28ECE-D3CE-4B82-A0AA-58A31A40BE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4172" y="5882313"/>
            <a:ext cx="187262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1" dirty="0"/>
              <a:t>Flash Translation</a:t>
            </a:r>
            <a:br>
              <a:rPr kumimoji="0" lang="en-US" altLang="en-US" b="1" dirty="0"/>
            </a:br>
            <a:r>
              <a:rPr kumimoji="0" lang="en-US" altLang="en-US" b="1" dirty="0"/>
              <a:t> Table</a:t>
            </a:r>
          </a:p>
        </p:txBody>
      </p:sp>
      <p:cxnSp>
        <p:nvCxnSpPr>
          <p:cNvPr id="44041" name="Straight Arrow Connector 7">
            <a:extLst>
              <a:ext uri="{FF2B5EF4-FFF2-40B4-BE49-F238E27FC236}">
                <a16:creationId xmlns:a16="http://schemas.microsoft.com/office/drawing/2014/main" id="{A9F0F81E-7574-4A58-95E8-939769672E2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800047" y="4241203"/>
            <a:ext cx="920750" cy="3492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37AD5C-DB2E-45D6-9248-86EDE5FD09D1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761947" y="4225328"/>
            <a:ext cx="958850" cy="2159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1AD22BE-7F24-4868-ADC6-EB231C6CD72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52422" y="4415828"/>
            <a:ext cx="952500" cy="4127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4044" name="TextBox 14">
            <a:extLst>
              <a:ext uri="{FF2B5EF4-FFF2-40B4-BE49-F238E27FC236}">
                <a16:creationId xmlns:a16="http://schemas.microsoft.com/office/drawing/2014/main" id="{F45D4534-F9A4-49A9-88CC-3DDD82D3A6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9974" y="4396705"/>
            <a:ext cx="1619354" cy="181588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dirty="0"/>
              <a:t>Logical address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dirty="0"/>
              <a:t>Valid bit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dirty="0"/>
              <a:t>Page Data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71A650-413B-4C28-ADB3-46F56E41C5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88922" y="3622078"/>
            <a:ext cx="1212191" cy="338554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1" dirty="0"/>
              <a:t>Page write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F8005DBE-1520-497F-82D6-6973ED7255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0935" y="3748503"/>
            <a:ext cx="156324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1" dirty="0"/>
              <a:t>Physical Page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1" dirty="0"/>
              <a:t>Structure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6CEEF2-FDA7-A983-64BA-177DC5665CB1}"/>
              </a:ext>
            </a:extLst>
          </p:cNvPr>
          <p:cNvCxnSpPr/>
          <p:nvPr/>
        </p:nvCxnSpPr>
        <p:spPr bwMode="auto">
          <a:xfrm>
            <a:off x="6939974" y="4675368"/>
            <a:ext cx="161935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0E8938F-90A0-DD76-9BC1-E9B2AC5545A1}"/>
              </a:ext>
            </a:extLst>
          </p:cNvPr>
          <p:cNvCxnSpPr/>
          <p:nvPr/>
        </p:nvCxnSpPr>
        <p:spPr bwMode="auto">
          <a:xfrm>
            <a:off x="6932882" y="4912832"/>
            <a:ext cx="161935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30004404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1FC06-0B19-A2A2-11B3-C8D34B244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F2AFF576-B5BC-45E5-553C-C46FDB8737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Flash Storage (Cont.)</a:t>
            </a:r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319A4589-07A1-7545-B2D0-EEA0E040D4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9817" y="828216"/>
            <a:ext cx="7920038" cy="5238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SLC After about 1,00,000 erases (SLC Flash) to as low as 10,000 or 1000 erases  (TLC/QLC Flash) erase block becomes unreliable and cannot be used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wear leveling: </a:t>
            </a:r>
            <a:r>
              <a:rPr lang="en-US" altLang="en-US" dirty="0">
                <a:solidFill>
                  <a:srgbClr val="002060"/>
                </a:solidFill>
              </a:rPr>
              <a:t>store infrequently updated (“cold”) data in blocks that have been erased many times already</a:t>
            </a:r>
            <a:endParaRPr lang="en-US" altLang="en-US" b="1" dirty="0">
              <a:solidFill>
                <a:srgbClr val="002060"/>
              </a:solidFill>
            </a:endParaRPr>
          </a:p>
        </p:txBody>
      </p:sp>
      <p:pic>
        <p:nvPicPr>
          <p:cNvPr id="1026" name="Picture 2" descr="an infographic showing key differences between the different types of NAND">
            <a:extLst>
              <a:ext uri="{FF2B5EF4-FFF2-40B4-BE49-F238E27FC236}">
                <a16:creationId xmlns:a16="http://schemas.microsoft.com/office/drawing/2014/main" id="{84AD0B2E-DEB5-4B2D-CA66-DA963C814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802" y="2563781"/>
            <a:ext cx="6701952" cy="3769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3A8B4E4-9D52-5F88-06C8-4BF311D1B628}"/>
              </a:ext>
            </a:extLst>
          </p:cNvPr>
          <p:cNvSpPr txBox="1"/>
          <p:nvPr/>
        </p:nvSpPr>
        <p:spPr>
          <a:xfrm>
            <a:off x="5189719" y="6434770"/>
            <a:ext cx="2476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err="1"/>
              <a:t>Kingston.com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372466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A3F49-405A-4257-8C30-F15F5C785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SSD Performance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BA41C-E6B8-4FCD-A5F7-BB848A2A0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Random reads/writes per second</a:t>
            </a:r>
          </a:p>
          <a:p>
            <a:pPr lvl="1"/>
            <a:r>
              <a:rPr lang="en-IN" dirty="0"/>
              <a:t>Typical 4 KB reads:  10,000 reads per second (10,000 IOPS)</a:t>
            </a:r>
          </a:p>
          <a:p>
            <a:pPr lvl="1"/>
            <a:r>
              <a:rPr lang="en-IN" dirty="0"/>
              <a:t>Typical  4KB writes: 40,000 IOPS</a:t>
            </a:r>
          </a:p>
          <a:p>
            <a:pPr lvl="1"/>
            <a:r>
              <a:rPr lang="en-IN" dirty="0"/>
              <a:t>SSDs support parallel reads</a:t>
            </a:r>
          </a:p>
          <a:p>
            <a:pPr lvl="2"/>
            <a:r>
              <a:rPr lang="en-IN" dirty="0"/>
              <a:t>Typical 4KB reads: </a:t>
            </a:r>
          </a:p>
          <a:p>
            <a:pPr lvl="3"/>
            <a:r>
              <a:rPr lang="en-IN" dirty="0"/>
              <a:t>100,000 IOPS with 32 requests in parallel (QD-32) on SATA</a:t>
            </a:r>
          </a:p>
          <a:p>
            <a:pPr lvl="3"/>
            <a:r>
              <a:rPr lang="en-IN" dirty="0"/>
              <a:t>350,000 IOPS with QD-32 on </a:t>
            </a:r>
            <a:r>
              <a:rPr lang="en-IN" dirty="0" err="1"/>
              <a:t>NVMe</a:t>
            </a:r>
            <a:r>
              <a:rPr lang="en-IN" dirty="0"/>
              <a:t> PCIe</a:t>
            </a:r>
          </a:p>
          <a:p>
            <a:pPr lvl="2"/>
            <a:r>
              <a:rPr lang="en-IN" dirty="0"/>
              <a:t>Typical 4KB writes:</a:t>
            </a:r>
          </a:p>
          <a:p>
            <a:pPr lvl="3"/>
            <a:r>
              <a:rPr lang="en-IN" dirty="0"/>
              <a:t>100,000 IOPS with QD-32, even higher on some models</a:t>
            </a:r>
          </a:p>
          <a:p>
            <a:r>
              <a:rPr lang="en-IN" dirty="0"/>
              <a:t> Data transfer rate for sequential reads/writes</a:t>
            </a:r>
          </a:p>
          <a:p>
            <a:pPr lvl="1"/>
            <a:r>
              <a:rPr lang="en-IN" dirty="0"/>
              <a:t>400 MB/sec for SATA3, 2 to 3 GB/sec using </a:t>
            </a:r>
            <a:r>
              <a:rPr lang="en-IN" dirty="0" err="1"/>
              <a:t>NVMe</a:t>
            </a:r>
            <a:r>
              <a:rPr lang="en-IN" dirty="0"/>
              <a:t> PCIe</a:t>
            </a:r>
          </a:p>
          <a:p>
            <a:r>
              <a:rPr lang="en-IN" b="1" dirty="0"/>
              <a:t>Hybrid disks</a:t>
            </a:r>
            <a:r>
              <a:rPr lang="en-IN" dirty="0"/>
              <a:t>: combine small amount of flash cache with larger magnetic disk</a:t>
            </a:r>
          </a:p>
        </p:txBody>
      </p:sp>
    </p:spTree>
    <p:extLst>
      <p:ext uri="{BB962C8B-B14F-4D97-AF65-F5344CB8AC3E}">
        <p14:creationId xmlns:p14="http://schemas.microsoft.com/office/powerpoint/2010/main" val="2403710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6B19D-9ABA-4BD3-844E-7CD1F0DF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Storage Class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02700-F9A5-42A6-A266-4C077076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3D-XPoint memory technology pioneered by Intel</a:t>
            </a:r>
          </a:p>
          <a:p>
            <a:r>
              <a:rPr lang="en-IN" dirty="0"/>
              <a:t>Available as Intel </a:t>
            </a:r>
            <a:r>
              <a:rPr lang="en-IN" dirty="0" err="1"/>
              <a:t>Optane</a:t>
            </a:r>
            <a:endParaRPr lang="en-IN" dirty="0"/>
          </a:p>
          <a:p>
            <a:pPr lvl="1"/>
            <a:r>
              <a:rPr lang="en-IN" dirty="0"/>
              <a:t>SSD interface shipped from 2017</a:t>
            </a:r>
          </a:p>
          <a:p>
            <a:pPr lvl="2"/>
            <a:r>
              <a:rPr lang="en-IN" dirty="0"/>
              <a:t>Allows lower latency than flash SSDs</a:t>
            </a:r>
          </a:p>
          <a:p>
            <a:pPr lvl="1"/>
            <a:r>
              <a:rPr lang="en-IN" dirty="0"/>
              <a:t>Non-volatile memory interface announced in 2018</a:t>
            </a:r>
          </a:p>
          <a:p>
            <a:pPr lvl="2"/>
            <a:r>
              <a:rPr lang="en-IN" dirty="0"/>
              <a:t>Supports direct access to words, at speeds comparable to main-memory speeds</a:t>
            </a:r>
          </a:p>
        </p:txBody>
      </p:sp>
    </p:spTree>
    <p:extLst>
      <p:ext uri="{BB962C8B-B14F-4D97-AF65-F5344CB8AC3E}">
        <p14:creationId xmlns:p14="http://schemas.microsoft.com/office/powerpoint/2010/main" val="40103773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2">
            <a:extLst>
              <a:ext uri="{FF2B5EF4-FFF2-40B4-BE49-F238E27FC236}">
                <a16:creationId xmlns:a16="http://schemas.microsoft.com/office/drawing/2014/main" id="{2EC9E7E1-47A2-4E4B-B460-9EE231864EE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RAID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A0E4945A-A60A-40AF-B199-E71D7808EB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122363"/>
            <a:ext cx="8377238" cy="536098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RAID: Redundant Arrays of Independent Disks </a:t>
            </a:r>
            <a:endParaRPr lang="en-US" altLang="en-US" dirty="0">
              <a:solidFill>
                <a:srgbClr val="002060"/>
              </a:solidFill>
            </a:endParaRPr>
          </a:p>
          <a:p>
            <a:pPr lvl="1"/>
            <a:r>
              <a:rPr lang="en-US" altLang="en-US" dirty="0"/>
              <a:t>disk organization techniques that manage a large numbers of disks, providing a view of a single disk of </a:t>
            </a:r>
          </a:p>
          <a:p>
            <a:pPr lvl="2"/>
            <a:r>
              <a:rPr lang="en-US" altLang="en-US" b="1" dirty="0">
                <a:solidFill>
                  <a:srgbClr val="002060"/>
                </a:solidFill>
              </a:rPr>
              <a:t>high capacity </a:t>
            </a:r>
            <a:r>
              <a:rPr lang="en-US" altLang="en-US" dirty="0"/>
              <a:t>and </a:t>
            </a:r>
            <a:r>
              <a:rPr lang="en-US" altLang="en-US" b="1" dirty="0">
                <a:solidFill>
                  <a:srgbClr val="002060"/>
                </a:solidFill>
              </a:rPr>
              <a:t>high speed  </a:t>
            </a:r>
            <a:r>
              <a:rPr lang="en-US" altLang="en-US" dirty="0"/>
              <a:t>by using multiple disks in parallel,  </a:t>
            </a:r>
          </a:p>
          <a:p>
            <a:pPr lvl="2"/>
            <a:r>
              <a:rPr lang="en-US" altLang="en-US" b="1" dirty="0">
                <a:solidFill>
                  <a:srgbClr val="002060"/>
                </a:solidFill>
              </a:rPr>
              <a:t>high reliability </a:t>
            </a:r>
            <a:r>
              <a:rPr lang="en-US" altLang="en-US" dirty="0"/>
              <a:t>by storing data redundantly, so that data can be recovered even if  a disk fails </a:t>
            </a:r>
          </a:p>
          <a:p>
            <a:r>
              <a:rPr lang="en-US" altLang="en-US" dirty="0"/>
              <a:t>The chance that some disk out of a set of </a:t>
            </a:r>
            <a:r>
              <a:rPr lang="en-US" altLang="en-US" i="1" dirty="0"/>
              <a:t>N</a:t>
            </a:r>
            <a:r>
              <a:rPr lang="en-US" altLang="en-US" dirty="0"/>
              <a:t> disks will fail is much higher than the chance that a specific single disk will fail.</a:t>
            </a:r>
          </a:p>
          <a:p>
            <a:pPr lvl="1"/>
            <a:r>
              <a:rPr lang="en-US" altLang="en-US" dirty="0"/>
              <a:t>E.g., a system with 100 disks, each with MTTF of 100,000 hours (approx.  11 years), will have a system MTTF of 1000 hours (approx. 41 days)</a:t>
            </a:r>
          </a:p>
          <a:p>
            <a:pPr lvl="1"/>
            <a:r>
              <a:rPr lang="en-US" altLang="en-US" dirty="0"/>
              <a:t>Techniques for using redundancy to avoid data loss are critical with large numbers of disks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>
            <a:extLst>
              <a:ext uri="{FF2B5EF4-FFF2-40B4-BE49-F238E27FC236}">
                <a16:creationId xmlns:a16="http://schemas.microsoft.com/office/drawing/2014/main" id="{871A7640-4AB8-43B4-B165-4FA38C56FC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50863" y="306388"/>
            <a:ext cx="8593137" cy="457200"/>
          </a:xfrm>
        </p:spPr>
        <p:txBody>
          <a:bodyPr/>
          <a:lstStyle/>
          <a:p>
            <a:pPr>
              <a:defRPr/>
            </a:pPr>
            <a:r>
              <a:rPr lang="en-US" altLang="en-US" sz="2800">
                <a:effectLst>
                  <a:outerShdw blurRad="38100" dist="38100" dir="2700000" algn="tl">
                    <a:srgbClr val="C0C0C0"/>
                  </a:outerShdw>
                </a:effectLst>
              </a:rPr>
              <a:t>Improvement of Reliability via Redundancy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D361A4A9-FACE-4EBB-BECD-62A92425C9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208088"/>
            <a:ext cx="7656513" cy="52641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Redundancy</a:t>
            </a:r>
            <a:r>
              <a:rPr lang="en-US" altLang="en-US" dirty="0"/>
              <a:t> – store extra information that can be used to rebuild information lost in a disk failure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E.g., </a:t>
            </a:r>
            <a:r>
              <a:rPr lang="en-US" altLang="en-US" b="1" dirty="0">
                <a:solidFill>
                  <a:srgbClr val="002060"/>
                </a:solidFill>
              </a:rPr>
              <a:t>Mirroring</a:t>
            </a:r>
            <a:r>
              <a:rPr lang="en-US" altLang="en-US" b="1" dirty="0"/>
              <a:t> </a:t>
            </a:r>
            <a:r>
              <a:rPr lang="en-US" altLang="en-US" dirty="0"/>
              <a:t>(or</a:t>
            </a:r>
            <a:r>
              <a:rPr lang="en-US" altLang="en-US" b="1" dirty="0"/>
              <a:t> shadowing</a:t>
            </a:r>
            <a:r>
              <a:rPr lang="en-US" altLang="en-US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Duplicate every disk.  Logical disk consists of two physical disks.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Every write is carried out on both disks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Reads can take place from either disk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If one disk in a pair fails, data still available in the other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Data loss would occur only if a disk fails, and its mirror disk also fails before the system is repaired</a:t>
            </a:r>
          </a:p>
          <a:p>
            <a:pPr lvl="3">
              <a:lnSpc>
                <a:spcPct val="90000"/>
              </a:lnSpc>
            </a:pPr>
            <a:r>
              <a:rPr lang="en-US" altLang="en-US" dirty="0"/>
              <a:t>Probability of combined event is very small </a:t>
            </a:r>
          </a:p>
          <a:p>
            <a:pPr lvl="4">
              <a:lnSpc>
                <a:spcPct val="90000"/>
              </a:lnSpc>
            </a:pPr>
            <a:r>
              <a:rPr lang="en-US" altLang="en-US" dirty="0"/>
              <a:t>Except for dependent failure modes such as fire or building collapse or electrical power surges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Mean time to data loss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depends on mean time to failure, </a:t>
            </a:r>
            <a:br>
              <a:rPr lang="en-US" altLang="en-US" dirty="0"/>
            </a:br>
            <a:r>
              <a:rPr lang="en-US" altLang="en-US" dirty="0"/>
              <a:t>and </a:t>
            </a:r>
            <a:r>
              <a:rPr lang="en-US" altLang="en-US" b="1" dirty="0">
                <a:solidFill>
                  <a:srgbClr val="002060"/>
                </a:solidFill>
              </a:rPr>
              <a:t>mean time to repair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E.g. MTTF of 100,000 hours, mean time to repair of 10 hours gives mean time to data loss of 500*10</a:t>
            </a:r>
            <a:r>
              <a:rPr lang="en-US" altLang="en-US" baseline="30000" dirty="0"/>
              <a:t>6</a:t>
            </a:r>
            <a:r>
              <a:rPr lang="en-US" altLang="en-US" dirty="0"/>
              <a:t> hours (or 57,000 years) for a mirrored pair of disks (ignoring dependent failure modes)</a:t>
            </a:r>
          </a:p>
          <a:p>
            <a:pPr lvl="4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>
            <a:extLst>
              <a:ext uri="{FF2B5EF4-FFF2-40B4-BE49-F238E27FC236}">
                <a16:creationId xmlns:a16="http://schemas.microsoft.com/office/drawing/2014/main" id="{84C5E313-37C7-406F-85DF-73D76888BB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8975" y="282575"/>
            <a:ext cx="8340725" cy="4572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Classification of Physical Storage Media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758B2F7D-08DB-4ED7-9A17-6FAED6DF0C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52096" y="1570873"/>
            <a:ext cx="7188200" cy="4114800"/>
          </a:xfrm>
        </p:spPr>
        <p:txBody>
          <a:bodyPr/>
          <a:lstStyle/>
          <a:p>
            <a:r>
              <a:rPr lang="en-US" altLang="en-US" sz="2000" dirty="0"/>
              <a:t>Can differentiate storage into:</a:t>
            </a:r>
          </a:p>
          <a:p>
            <a:pPr lvl="1"/>
            <a:r>
              <a:rPr lang="en-US" altLang="en-US" sz="2000" b="1" dirty="0">
                <a:solidFill>
                  <a:srgbClr val="002060"/>
                </a:solidFill>
              </a:rPr>
              <a:t>volatile storage</a:t>
            </a:r>
            <a:r>
              <a:rPr lang="en-US" altLang="en-US" sz="2000" b="1" dirty="0"/>
              <a:t>: </a:t>
            </a:r>
            <a:r>
              <a:rPr lang="en-US" altLang="en-US" sz="2000" dirty="0"/>
              <a:t>loses contents when power is switched off</a:t>
            </a:r>
          </a:p>
          <a:p>
            <a:pPr lvl="1"/>
            <a:r>
              <a:rPr lang="en-US" altLang="en-US" sz="2000" b="1" dirty="0">
                <a:solidFill>
                  <a:srgbClr val="002060"/>
                </a:solidFill>
              </a:rPr>
              <a:t>non-volatile storage</a:t>
            </a:r>
            <a:r>
              <a:rPr lang="en-US" altLang="en-US" sz="2000" dirty="0"/>
              <a:t>: </a:t>
            </a:r>
          </a:p>
          <a:p>
            <a:pPr lvl="2"/>
            <a:r>
              <a:rPr lang="en-US" altLang="en-US" sz="2000" dirty="0"/>
              <a:t>Contents persist even when power is switched off. </a:t>
            </a:r>
          </a:p>
          <a:p>
            <a:pPr lvl="2"/>
            <a:r>
              <a:rPr lang="en-US" altLang="en-US" sz="2000" dirty="0"/>
              <a:t>Includes secondary and tertiary storage, as well as batter-backed up main-memory.</a:t>
            </a:r>
          </a:p>
          <a:p>
            <a:r>
              <a:rPr lang="en-US" altLang="en-US" sz="2100" dirty="0"/>
              <a:t>Factors affecting choice of storage media include</a:t>
            </a:r>
          </a:p>
          <a:p>
            <a:pPr lvl="1"/>
            <a:r>
              <a:rPr lang="en-US" altLang="en-US" sz="1900" dirty="0"/>
              <a:t>Speed with which data can be accessed</a:t>
            </a:r>
          </a:p>
          <a:p>
            <a:pPr lvl="1"/>
            <a:r>
              <a:rPr lang="en-US" altLang="en-US" sz="1900" dirty="0"/>
              <a:t>Cost per unit of data</a:t>
            </a:r>
          </a:p>
          <a:p>
            <a:pPr lvl="1"/>
            <a:r>
              <a:rPr lang="en-US" altLang="en-US" sz="1900" dirty="0"/>
              <a:t>Reliability</a:t>
            </a:r>
          </a:p>
          <a:p>
            <a:pPr lvl="1"/>
            <a:endParaRPr lang="en-US" altLang="en-US" sz="2000" dirty="0"/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>
            <a:extLst>
              <a:ext uri="{FF2B5EF4-FFF2-40B4-BE49-F238E27FC236}">
                <a16:creationId xmlns:a16="http://schemas.microsoft.com/office/drawing/2014/main" id="{871A7640-4AB8-43B4-B165-4FA38C56FC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50863" y="306388"/>
            <a:ext cx="8593137" cy="457200"/>
          </a:xfrm>
        </p:spPr>
        <p:txBody>
          <a:bodyPr/>
          <a:lstStyle/>
          <a:p>
            <a:pPr>
              <a:defRPr/>
            </a:pPr>
            <a:r>
              <a:rPr lang="en-US" altLang="en-US" sz="2800">
                <a:effectLst>
                  <a:outerShdw blurRad="38100" dist="38100" dir="2700000" algn="tl">
                    <a:srgbClr val="C0C0C0"/>
                  </a:outerShdw>
                </a:effectLst>
              </a:rPr>
              <a:t>Improvement of Reliability via Redundancy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D361A4A9-FACE-4EBB-BECD-62A92425C9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208088"/>
            <a:ext cx="7656513" cy="52641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Redundancy</a:t>
            </a:r>
            <a:r>
              <a:rPr lang="en-US" altLang="en-US" dirty="0"/>
              <a:t> – store extra information that can be used to rebuild information lost in a disk failure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E.g., </a:t>
            </a:r>
            <a:r>
              <a:rPr lang="en-US" altLang="en-US" b="1" dirty="0">
                <a:solidFill>
                  <a:srgbClr val="002060"/>
                </a:solidFill>
              </a:rPr>
              <a:t>Mirroring</a:t>
            </a:r>
            <a:r>
              <a:rPr lang="en-US" altLang="en-US" b="1" dirty="0"/>
              <a:t> </a:t>
            </a:r>
            <a:r>
              <a:rPr lang="en-US" altLang="en-US" dirty="0"/>
              <a:t>(or</a:t>
            </a:r>
            <a:r>
              <a:rPr lang="en-US" altLang="en-US" b="1" dirty="0"/>
              <a:t> shadowing</a:t>
            </a:r>
            <a:r>
              <a:rPr lang="en-US" altLang="en-US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Duplicate every disk.  Logical disk consists of two physical disks.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Every write is carried out on both disks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Reads can take place from either disk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Mean time to data loss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depends on mean time to failure, </a:t>
            </a:r>
            <a:br>
              <a:rPr lang="en-US" altLang="en-US" dirty="0"/>
            </a:br>
            <a:r>
              <a:rPr lang="en-US" altLang="en-US" dirty="0"/>
              <a:t>and </a:t>
            </a:r>
            <a:r>
              <a:rPr lang="en-US" altLang="en-US" b="1" dirty="0">
                <a:solidFill>
                  <a:srgbClr val="002060"/>
                </a:solidFill>
              </a:rPr>
              <a:t>mean time to repair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E.g. MTTF of 100,000 hours, mean time to repair of 10 hours gives mean time to data loss of 500*10</a:t>
            </a:r>
            <a:r>
              <a:rPr lang="en-US" altLang="en-US" baseline="30000" dirty="0"/>
              <a:t>6</a:t>
            </a:r>
            <a:r>
              <a:rPr lang="en-US" altLang="en-US" dirty="0"/>
              <a:t> hours (or 57,000 years) for a mirrored pair of disks (ignoring dependent failure modes)</a:t>
            </a:r>
          </a:p>
          <a:p>
            <a:pPr lvl="4">
              <a:lnSpc>
                <a:spcPct val="90000"/>
              </a:lnSpc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887524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>
            <a:extLst>
              <a:ext uri="{FF2B5EF4-FFF2-40B4-BE49-F238E27FC236}">
                <a16:creationId xmlns:a16="http://schemas.microsoft.com/office/drawing/2014/main" id="{07094493-EF72-410D-8543-93233D17B9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2113" y="260350"/>
            <a:ext cx="8923337" cy="457200"/>
          </a:xfrm>
        </p:spPr>
        <p:txBody>
          <a:bodyPr/>
          <a:lstStyle/>
          <a:p>
            <a:pPr>
              <a:defRPr/>
            </a:pPr>
            <a:r>
              <a:rPr lang="en-US" altLang="en-US" sz="2800">
                <a:effectLst>
                  <a:outerShdw blurRad="38100" dist="38100" dir="2700000" algn="tl">
                    <a:srgbClr val="C0C0C0"/>
                  </a:outerShdw>
                </a:effectLst>
              </a:rPr>
              <a:t>Improvement in Performance via Parallelism</a:t>
            </a:r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2E2EB768-D89F-44A6-8392-915B56D8EE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77081" y="1058862"/>
            <a:ext cx="8002935" cy="5270917"/>
          </a:xfrm>
        </p:spPr>
        <p:txBody>
          <a:bodyPr/>
          <a:lstStyle/>
          <a:p>
            <a:r>
              <a:rPr lang="en-US" altLang="en-US" dirty="0"/>
              <a:t>Goals of parallelism in a disk system: </a:t>
            </a:r>
          </a:p>
          <a:p>
            <a:pPr lvl="1">
              <a:buFont typeface="Monotype Sorts" pitchFamily="-65" charset="2"/>
              <a:buNone/>
            </a:pPr>
            <a:r>
              <a:rPr lang="en-US" altLang="en-US" dirty="0"/>
              <a:t>1.	Load balance multiple small accesses to increase throughput</a:t>
            </a:r>
          </a:p>
          <a:p>
            <a:pPr marL="800100" lvl="1" indent="-342900">
              <a:buFont typeface="Monotype Sorts" pitchFamily="-65" charset="2"/>
              <a:buAutoNum type="arabicPeriod" startAt="2"/>
            </a:pPr>
            <a:r>
              <a:rPr lang="en-US" altLang="en-US" dirty="0"/>
              <a:t>Parallelize large accesses to reduce response time.</a:t>
            </a:r>
          </a:p>
          <a:p>
            <a:pPr marL="800100" lvl="1" indent="-342900">
              <a:buFont typeface="Monotype Sorts" pitchFamily="-65" charset="2"/>
              <a:buAutoNum type="arabicPeriod" startAt="2"/>
            </a:pPr>
            <a:r>
              <a:rPr lang="en-US" altLang="en-US" dirty="0"/>
              <a:t>Improve transfer rate by striping data across multiple disks.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Bit-level striping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split the bits of each byte across multiple disks</a:t>
            </a:r>
          </a:p>
          <a:p>
            <a:pPr lvl="1"/>
            <a:r>
              <a:rPr lang="en-US" altLang="en-US" dirty="0"/>
              <a:t>In an array of eight disks, write bit </a:t>
            </a:r>
            <a:r>
              <a:rPr lang="en-US" altLang="en-US" i="1" dirty="0" err="1"/>
              <a:t>i</a:t>
            </a:r>
            <a:r>
              <a:rPr lang="en-US" altLang="en-US" dirty="0"/>
              <a:t> of each byte to disk </a:t>
            </a:r>
            <a:r>
              <a:rPr lang="en-US" altLang="en-US" i="1" dirty="0" err="1"/>
              <a:t>i</a:t>
            </a:r>
            <a:r>
              <a:rPr lang="en-US" altLang="en-US" i="1" dirty="0"/>
              <a:t>.</a:t>
            </a:r>
            <a:endParaRPr lang="en-US" altLang="en-US" dirty="0"/>
          </a:p>
          <a:p>
            <a:pPr lvl="1"/>
            <a:r>
              <a:rPr lang="en-US" altLang="en-US" dirty="0"/>
              <a:t>Each access can read data at eight times the rate of a single disk.</a:t>
            </a:r>
          </a:p>
          <a:p>
            <a:pPr lvl="1"/>
            <a:r>
              <a:rPr lang="en-US" altLang="en-US" dirty="0"/>
              <a:t>But seek/access time worse than for a single disk</a:t>
            </a:r>
          </a:p>
          <a:p>
            <a:pPr lvl="2"/>
            <a:r>
              <a:rPr lang="en-US" altLang="en-US" dirty="0"/>
              <a:t>Bit level striping is not used much any more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Block-level striping </a:t>
            </a:r>
            <a:r>
              <a:rPr lang="en-US" altLang="en-US" dirty="0"/>
              <a:t>– with </a:t>
            </a:r>
            <a:r>
              <a:rPr lang="en-US" altLang="en-US" i="1" dirty="0"/>
              <a:t>n</a:t>
            </a:r>
            <a:r>
              <a:rPr lang="en-US" altLang="en-US" dirty="0"/>
              <a:t> disks, block </a:t>
            </a:r>
            <a:r>
              <a:rPr lang="en-US" altLang="en-US" i="1" dirty="0" err="1"/>
              <a:t>i</a:t>
            </a:r>
            <a:r>
              <a:rPr lang="en-US" altLang="en-US" dirty="0"/>
              <a:t> of a file goes to disk (</a:t>
            </a:r>
            <a:r>
              <a:rPr lang="en-US" altLang="en-US" i="1" dirty="0" err="1"/>
              <a:t>i</a:t>
            </a:r>
            <a:r>
              <a:rPr lang="en-US" altLang="en-US" dirty="0"/>
              <a:t> mod </a:t>
            </a:r>
            <a:r>
              <a:rPr lang="en-US" altLang="en-US" i="1" dirty="0"/>
              <a:t>n</a:t>
            </a:r>
            <a:r>
              <a:rPr lang="en-US" altLang="en-US" dirty="0"/>
              <a:t>) + 1</a:t>
            </a:r>
          </a:p>
          <a:p>
            <a:pPr lvl="1"/>
            <a:r>
              <a:rPr lang="en-US" altLang="en-US" dirty="0"/>
              <a:t>Requests for different blocks can run in parallel if the blocks reside on different disks</a:t>
            </a:r>
          </a:p>
          <a:p>
            <a:pPr lvl="1"/>
            <a:r>
              <a:rPr lang="en-US" altLang="en-US" dirty="0"/>
              <a:t>A request for a long sequence of blocks can utilize all disks in parallel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>
            <a:extLst>
              <a:ext uri="{FF2B5EF4-FFF2-40B4-BE49-F238E27FC236}">
                <a16:creationId xmlns:a16="http://schemas.microsoft.com/office/drawing/2014/main" id="{07094493-EF72-410D-8543-93233D17B9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2113" y="260350"/>
            <a:ext cx="8923337" cy="457200"/>
          </a:xfrm>
        </p:spPr>
        <p:txBody>
          <a:bodyPr/>
          <a:lstStyle/>
          <a:p>
            <a:pPr>
              <a:defRPr/>
            </a:pPr>
            <a:r>
              <a:rPr lang="en-US" altLang="en-US" sz="2800">
                <a:effectLst>
                  <a:outerShdw blurRad="38100" dist="38100" dir="2700000" algn="tl">
                    <a:srgbClr val="C0C0C0"/>
                  </a:outerShdw>
                </a:effectLst>
              </a:rPr>
              <a:t>Improvement in Performance via Parallelism</a:t>
            </a:r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2E2EB768-D89F-44A6-8392-915B56D8EE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77081" y="1058862"/>
            <a:ext cx="8002935" cy="5270917"/>
          </a:xfrm>
        </p:spPr>
        <p:txBody>
          <a:bodyPr/>
          <a:lstStyle/>
          <a:p>
            <a:r>
              <a:rPr lang="en-US" altLang="en-US" dirty="0"/>
              <a:t>Goals of parallelism in a disk system: </a:t>
            </a:r>
          </a:p>
          <a:p>
            <a:pPr lvl="1">
              <a:buFont typeface="Monotype Sorts" pitchFamily="-65" charset="2"/>
              <a:buNone/>
            </a:pPr>
            <a:r>
              <a:rPr lang="en-US" altLang="en-US" dirty="0"/>
              <a:t>1.	Load balance multiple small accesses to increase throughput</a:t>
            </a:r>
          </a:p>
          <a:p>
            <a:pPr marL="800100" lvl="1" indent="-342900">
              <a:buFont typeface="Monotype Sorts" pitchFamily="-65" charset="2"/>
              <a:buAutoNum type="arabicPeriod" startAt="2"/>
            </a:pPr>
            <a:r>
              <a:rPr lang="en-US" altLang="en-US" dirty="0"/>
              <a:t>Parallelize large accesses to reduce response time.</a:t>
            </a:r>
          </a:p>
          <a:p>
            <a:pPr marL="800100" lvl="1" indent="-342900">
              <a:buFont typeface="Monotype Sorts" pitchFamily="-65" charset="2"/>
              <a:buAutoNum type="arabicPeriod" startAt="2"/>
            </a:pPr>
            <a:r>
              <a:rPr lang="en-US" altLang="en-US" dirty="0"/>
              <a:t>Improve transfer rate by striping data across multiple disks.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Bit-level striping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</a:p>
          <a:p>
            <a:pPr lvl="1"/>
            <a:r>
              <a:rPr lang="en-US" altLang="en-US" dirty="0">
                <a:solidFill>
                  <a:srgbClr val="002060"/>
                </a:solidFill>
              </a:rPr>
              <a:t>Not used in practice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Block-level striping </a:t>
            </a:r>
            <a:r>
              <a:rPr lang="en-US" altLang="en-US" dirty="0"/>
              <a:t>– with </a:t>
            </a:r>
            <a:r>
              <a:rPr lang="en-US" altLang="en-US" i="1" dirty="0"/>
              <a:t>n</a:t>
            </a:r>
            <a:r>
              <a:rPr lang="en-US" altLang="en-US" dirty="0"/>
              <a:t> disks, block </a:t>
            </a:r>
            <a:r>
              <a:rPr lang="en-US" altLang="en-US" i="1" dirty="0" err="1"/>
              <a:t>i</a:t>
            </a:r>
            <a:r>
              <a:rPr lang="en-US" altLang="en-US" dirty="0"/>
              <a:t> of a file goes to disk (</a:t>
            </a:r>
            <a:r>
              <a:rPr lang="en-US" altLang="en-US" i="1" dirty="0" err="1"/>
              <a:t>i</a:t>
            </a:r>
            <a:r>
              <a:rPr lang="en-US" altLang="en-US" dirty="0"/>
              <a:t> mod </a:t>
            </a:r>
            <a:r>
              <a:rPr lang="en-US" altLang="en-US" i="1" dirty="0"/>
              <a:t>n</a:t>
            </a:r>
            <a:r>
              <a:rPr lang="en-US" altLang="en-US" dirty="0"/>
              <a:t>) + 1</a:t>
            </a:r>
          </a:p>
          <a:p>
            <a:pPr lvl="1"/>
            <a:r>
              <a:rPr lang="en-US" altLang="en-US" dirty="0"/>
              <a:t>Requests for different blocks can run in parallel if the blocks reside on different disks</a:t>
            </a:r>
          </a:p>
          <a:p>
            <a:pPr lvl="1"/>
            <a:r>
              <a:rPr lang="en-US" altLang="en-US" dirty="0"/>
              <a:t>A request for a long sequence of blocks can utilize all disks in parallel</a:t>
            </a:r>
          </a:p>
        </p:txBody>
      </p:sp>
    </p:spTree>
    <p:extLst>
      <p:ext uri="{BB962C8B-B14F-4D97-AF65-F5344CB8AC3E}">
        <p14:creationId xmlns:p14="http://schemas.microsoft.com/office/powerpoint/2010/main" val="3242233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>
            <a:extLst>
              <a:ext uri="{FF2B5EF4-FFF2-40B4-BE49-F238E27FC236}">
                <a16:creationId xmlns:a16="http://schemas.microsoft.com/office/drawing/2014/main" id="{0C333282-2647-4C5B-88ED-77D98738B0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RAID Levels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98A51C89-8033-4F40-A276-CB7BA618BD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093788"/>
            <a:ext cx="8221239" cy="3294062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RAID Level 0</a:t>
            </a:r>
            <a:r>
              <a:rPr lang="en-US" altLang="en-US" dirty="0"/>
              <a:t>:  </a:t>
            </a:r>
            <a:r>
              <a:rPr lang="en-US" altLang="en-US" dirty="0">
                <a:solidFill>
                  <a:srgbClr val="002060"/>
                </a:solidFill>
              </a:rPr>
              <a:t>Block striping; non-redundant</a:t>
            </a:r>
            <a:r>
              <a:rPr lang="en-US" altLang="en-US" dirty="0">
                <a:solidFill>
                  <a:schemeClr val="tx2"/>
                </a:solidFill>
              </a:rPr>
              <a:t>.</a:t>
            </a:r>
            <a:r>
              <a:rPr lang="en-US" altLang="en-US" dirty="0"/>
              <a:t> </a:t>
            </a:r>
          </a:p>
          <a:p>
            <a:pPr lvl="1">
              <a:buClr>
                <a:schemeClr val="hlink"/>
              </a:buClr>
            </a:pPr>
            <a:r>
              <a:rPr lang="en-US" altLang="en-US" dirty="0"/>
              <a:t> Used in high-performance applications where data loss is not critical. 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RAID Level 1</a:t>
            </a:r>
            <a:r>
              <a:rPr lang="en-US" altLang="en-US" dirty="0"/>
              <a:t>:  </a:t>
            </a:r>
            <a:r>
              <a:rPr lang="en-US" altLang="en-US" dirty="0">
                <a:solidFill>
                  <a:srgbClr val="002060"/>
                </a:solidFill>
              </a:rPr>
              <a:t>Mirrored disks </a:t>
            </a:r>
            <a:r>
              <a:rPr lang="en-US" altLang="en-US" dirty="0"/>
              <a:t>with block striping</a:t>
            </a:r>
          </a:p>
          <a:p>
            <a:pPr lvl="1">
              <a:buClr>
                <a:schemeClr val="hlink"/>
              </a:buClr>
            </a:pPr>
            <a:r>
              <a:rPr lang="en-US" altLang="en-US" dirty="0"/>
              <a:t>Offers best write performance.  </a:t>
            </a:r>
          </a:p>
          <a:p>
            <a:pPr lvl="1">
              <a:buClr>
                <a:schemeClr val="hlink"/>
              </a:buClr>
            </a:pPr>
            <a:r>
              <a:rPr lang="en-US" altLang="en-US" dirty="0"/>
              <a:t>Popular for applications such as storing log files in a database system.</a:t>
            </a:r>
          </a:p>
          <a:p>
            <a:pPr>
              <a:buClr>
                <a:schemeClr val="hlink"/>
              </a:buClr>
            </a:pPr>
            <a:endParaRPr lang="en-US" altLang="en-US" dirty="0"/>
          </a:p>
          <a:p>
            <a:endParaRPr lang="en-US" alt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E7CA23F-2547-47A0-8457-A31E5C45A3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53244"/>
          <a:stretch/>
        </p:blipFill>
        <p:spPr>
          <a:xfrm>
            <a:off x="2070932" y="4183117"/>
            <a:ext cx="5250099" cy="226775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>
            <a:extLst>
              <a:ext uri="{FF2B5EF4-FFF2-40B4-BE49-F238E27FC236}">
                <a16:creationId xmlns:a16="http://schemas.microsoft.com/office/drawing/2014/main" id="{0C333282-2647-4C5B-88ED-77D98738B0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RAID Levels (Cont.)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98A51C89-8033-4F40-A276-CB7BA618BD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9" y="1093788"/>
            <a:ext cx="8031162" cy="3294062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Parity blocks</a:t>
            </a:r>
            <a:r>
              <a:rPr lang="en-US" altLang="en-US" dirty="0"/>
              <a:t>: Parity block </a:t>
            </a:r>
            <a:r>
              <a:rPr lang="en-US" altLang="en-US" i="1" dirty="0"/>
              <a:t>j</a:t>
            </a:r>
            <a:r>
              <a:rPr lang="en-US" altLang="en-US" dirty="0"/>
              <a:t> stores XOR of bits from block </a:t>
            </a:r>
            <a:r>
              <a:rPr lang="en-US" altLang="en-US" i="1" dirty="0"/>
              <a:t>j </a:t>
            </a:r>
            <a:r>
              <a:rPr lang="en-US" altLang="en-US" dirty="0"/>
              <a:t> of each disk</a:t>
            </a:r>
          </a:p>
          <a:p>
            <a:pPr lvl="1"/>
            <a:r>
              <a:rPr lang="en-US" altLang="en-US" dirty="0"/>
              <a:t>When writing data to a block </a:t>
            </a:r>
            <a:r>
              <a:rPr lang="en-US" altLang="en-US" i="1" dirty="0"/>
              <a:t>j</a:t>
            </a:r>
            <a:r>
              <a:rPr lang="en-US" altLang="en-US" dirty="0"/>
              <a:t>, parity block </a:t>
            </a:r>
            <a:r>
              <a:rPr lang="en-US" altLang="en-US" i="1" dirty="0"/>
              <a:t>j </a:t>
            </a:r>
            <a:r>
              <a:rPr lang="en-US" altLang="en-US" dirty="0"/>
              <a:t>must also be computed and written to disk</a:t>
            </a:r>
          </a:p>
          <a:p>
            <a:pPr lvl="2"/>
            <a:r>
              <a:rPr lang="en-US" altLang="en-US" dirty="0"/>
              <a:t>Can be done by using old parity block, old value of current block and new value of current block (2 block reads + 2 block writes)</a:t>
            </a:r>
          </a:p>
          <a:p>
            <a:pPr lvl="2"/>
            <a:r>
              <a:rPr lang="en-US" altLang="en-US" dirty="0"/>
              <a:t>Or by recomputing the parity value using the new values of blocks corresponding to the parity block</a:t>
            </a:r>
          </a:p>
          <a:p>
            <a:pPr lvl="3"/>
            <a:r>
              <a:rPr lang="en-US" altLang="en-US" dirty="0"/>
              <a:t>More efficient for writing large amounts of data sequentially</a:t>
            </a:r>
          </a:p>
          <a:p>
            <a:pPr lvl="1"/>
            <a:r>
              <a:rPr lang="en-US" altLang="en-US" dirty="0"/>
              <a:t>To recover data for a block, compute XOR of bits from all other blocks in the set including the parity block</a:t>
            </a:r>
          </a:p>
          <a:p>
            <a:pPr lvl="1"/>
            <a:endParaRPr lang="en-US" altLang="en-US" dirty="0"/>
          </a:p>
          <a:p>
            <a:pPr>
              <a:buClr>
                <a:schemeClr val="hlink"/>
              </a:buClr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82551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2">
            <a:extLst>
              <a:ext uri="{FF2B5EF4-FFF2-40B4-BE49-F238E27FC236}">
                <a16:creationId xmlns:a16="http://schemas.microsoft.com/office/drawing/2014/main" id="{2A6E759D-8359-428A-ACB2-E64172034A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RAID Levels (Cont.)</a:t>
            </a:r>
          </a:p>
        </p:txBody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C937C857-41AF-435A-9848-5C396E32A5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093788"/>
            <a:ext cx="7812087" cy="1446212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RAID Level 5</a:t>
            </a:r>
            <a:r>
              <a:rPr lang="en-US" altLang="en-US" b="1" dirty="0"/>
              <a:t>: 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002060"/>
                </a:solidFill>
              </a:rPr>
              <a:t>Block-Interleaved Distributed Parity</a:t>
            </a:r>
            <a:r>
              <a:rPr lang="en-US" altLang="en-US" dirty="0"/>
              <a:t>; partitions data and parity among all</a:t>
            </a:r>
            <a:r>
              <a:rPr lang="en-US" altLang="en-US" i="1" dirty="0"/>
              <a:t> N</a:t>
            </a:r>
            <a:r>
              <a:rPr lang="en-US" altLang="en-US" dirty="0"/>
              <a:t> + 1 disks, rather than storing data in </a:t>
            </a:r>
            <a:r>
              <a:rPr lang="en-US" altLang="en-US" i="1" dirty="0"/>
              <a:t>N</a:t>
            </a:r>
            <a:r>
              <a:rPr lang="en-US" altLang="en-US" dirty="0"/>
              <a:t> disks and parity in 1 disk.</a:t>
            </a:r>
          </a:p>
          <a:p>
            <a:pPr lvl="1"/>
            <a:r>
              <a:rPr lang="en-US" altLang="en-US" dirty="0"/>
              <a:t>E.g., with 5 disks, parity block for </a:t>
            </a:r>
            <a:r>
              <a:rPr lang="en-US" altLang="en-US" i="1" dirty="0"/>
              <a:t>n</a:t>
            </a:r>
            <a:r>
              <a:rPr lang="en-US" altLang="en-US" dirty="0"/>
              <a:t>th set of blocks is stored on disk (</a:t>
            </a:r>
            <a:r>
              <a:rPr lang="en-US" altLang="en-US" i="1" dirty="0"/>
              <a:t>n mod</a:t>
            </a:r>
            <a:r>
              <a:rPr lang="en-US" altLang="en-US" dirty="0"/>
              <a:t> 5) + 1, with the data blocks stored on the other 4 disks.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283782-0137-4DC6-B62C-4B6B6FECB1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48619" b="25063"/>
          <a:stretch/>
        </p:blipFill>
        <p:spPr>
          <a:xfrm>
            <a:off x="1805730" y="2857222"/>
            <a:ext cx="5947942" cy="144621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DA5CE1B-6400-4C66-8555-54DB7558AE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595176" y="4369421"/>
            <a:ext cx="3953647" cy="202563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>
            <a:extLst>
              <a:ext uri="{FF2B5EF4-FFF2-40B4-BE49-F238E27FC236}">
                <a16:creationId xmlns:a16="http://schemas.microsoft.com/office/drawing/2014/main" id="{1CF99706-30C2-4EB7-8D65-BC5B4CEC71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RAID Levels (Cont.)</a:t>
            </a:r>
          </a:p>
        </p:txBody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C742E74E-142C-4EF0-9F7C-EF09B92A84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RAID Level 5 </a:t>
            </a:r>
            <a:r>
              <a:rPr lang="en-US" altLang="en-US" dirty="0">
                <a:solidFill>
                  <a:srgbClr val="002060"/>
                </a:solidFill>
              </a:rPr>
              <a:t>(Cont.)</a:t>
            </a:r>
          </a:p>
          <a:p>
            <a:pPr lvl="1"/>
            <a:r>
              <a:rPr lang="en-US" altLang="en-US" dirty="0"/>
              <a:t>Block writes occur in parallel if the blocks and their parity blocks are on different disks.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RAID Level 6</a:t>
            </a:r>
            <a:r>
              <a:rPr lang="en-US" altLang="en-US" dirty="0">
                <a:solidFill>
                  <a:srgbClr val="000099"/>
                </a:solidFill>
              </a:rPr>
              <a:t>:</a:t>
            </a:r>
            <a:r>
              <a:rPr lang="en-US" altLang="en-US" dirty="0">
                <a:solidFill>
                  <a:schemeClr val="tx2"/>
                </a:solidFill>
              </a:rPr>
              <a:t> </a:t>
            </a:r>
            <a:r>
              <a:rPr lang="en-US" altLang="en-US" dirty="0">
                <a:solidFill>
                  <a:srgbClr val="002060"/>
                </a:solidFill>
              </a:rPr>
              <a:t>P+Q Redundancy </a:t>
            </a:r>
            <a:r>
              <a:rPr lang="en-US" altLang="en-US" dirty="0"/>
              <a:t>scheme; similar to Level 5, but stores two error correction blocks (P, Q) instead of single parity block to guard against multiple disk failures. </a:t>
            </a:r>
          </a:p>
          <a:p>
            <a:pPr lvl="1"/>
            <a:r>
              <a:rPr lang="en-US" altLang="en-US" dirty="0"/>
              <a:t> Better reliability than Level 5 at a higher cost</a:t>
            </a:r>
          </a:p>
          <a:p>
            <a:pPr lvl="2"/>
            <a:r>
              <a:rPr lang="en-US" altLang="en-US" dirty="0"/>
              <a:t>Becoming more important as storage sizes increase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5A42F48-4B1F-445D-8F71-290789E5F2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3230" b="452"/>
          <a:stretch/>
        </p:blipFill>
        <p:spPr>
          <a:xfrm>
            <a:off x="1671054" y="4046919"/>
            <a:ext cx="5947942" cy="1446211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C62A6B55-3F6C-45AC-888D-3BC5BC0056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RAID Levels (Cont.)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D01A90F2-C005-4E48-BA2A-3DA0FD951D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093788"/>
            <a:ext cx="7504112" cy="4641850"/>
          </a:xfrm>
        </p:spPr>
        <p:txBody>
          <a:bodyPr/>
          <a:lstStyle/>
          <a:p>
            <a:r>
              <a:rPr lang="en-US" altLang="en-US" b="1" dirty="0"/>
              <a:t>Other levels (not used in practice):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RAID Level 2</a:t>
            </a:r>
            <a:r>
              <a:rPr lang="en-US" altLang="en-US" dirty="0"/>
              <a:t>:  </a:t>
            </a:r>
            <a:r>
              <a:rPr lang="en-US" altLang="en-US" dirty="0">
                <a:solidFill>
                  <a:srgbClr val="002060"/>
                </a:solidFill>
              </a:rPr>
              <a:t>Memory-Style Error-Correcting-Codes </a:t>
            </a:r>
            <a:r>
              <a:rPr lang="en-US" altLang="en-US" dirty="0"/>
              <a:t>(ECC) with bit striping.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RAID Level 3</a:t>
            </a:r>
            <a:r>
              <a:rPr lang="en-US" altLang="en-US" dirty="0"/>
              <a:t>: </a:t>
            </a:r>
            <a:r>
              <a:rPr lang="en-US" altLang="en-US" dirty="0">
                <a:solidFill>
                  <a:srgbClr val="002060"/>
                </a:solidFill>
              </a:rPr>
              <a:t>Bit-Interleaved Parity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RAID Level 4</a:t>
            </a:r>
            <a:r>
              <a:rPr lang="en-US" altLang="en-US" b="1" dirty="0"/>
              <a:t>: 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002060"/>
                </a:solidFill>
              </a:rPr>
              <a:t>Block-Interleaved Parity</a:t>
            </a:r>
            <a:r>
              <a:rPr lang="en-US" altLang="en-US" dirty="0"/>
              <a:t>; uses block-level striping, and keeps a parity block on a separate </a:t>
            </a:r>
            <a:r>
              <a:rPr lang="en-US" altLang="en-US" b="1" i="1" dirty="0"/>
              <a:t>parity disk </a:t>
            </a:r>
            <a:r>
              <a:rPr lang="en-US" altLang="en-US" dirty="0"/>
              <a:t>for corresponding blocks from </a:t>
            </a:r>
            <a:r>
              <a:rPr lang="en-US" altLang="en-US" i="1" dirty="0"/>
              <a:t>N</a:t>
            </a:r>
            <a:r>
              <a:rPr lang="en-US" altLang="en-US" dirty="0"/>
              <a:t> other disks.</a:t>
            </a:r>
          </a:p>
          <a:p>
            <a:pPr lvl="2"/>
            <a:r>
              <a:rPr lang="en-US" altLang="en-US" dirty="0">
                <a:solidFill>
                  <a:srgbClr val="002060"/>
                </a:solidFill>
              </a:rPr>
              <a:t>RAID 5 is better than RAID 4, since with RAID 4 with random writes, parity disk gets much higher write load than other disks and becomes a bottleneck</a:t>
            </a:r>
          </a:p>
          <a:p>
            <a:pPr lvl="2"/>
            <a:endParaRPr lang="en-US" alt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98" name="Rectangle 1026">
            <a:extLst>
              <a:ext uri="{FF2B5EF4-FFF2-40B4-BE49-F238E27FC236}">
                <a16:creationId xmlns:a16="http://schemas.microsoft.com/office/drawing/2014/main" id="{4955EDE9-C787-4A3E-9F07-6C31C77CEC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Choice of RAID Level</a:t>
            </a:r>
          </a:p>
        </p:txBody>
      </p:sp>
      <p:sp>
        <p:nvSpPr>
          <p:cNvPr id="64515" name="Rectangle 1027">
            <a:extLst>
              <a:ext uri="{FF2B5EF4-FFF2-40B4-BE49-F238E27FC236}">
                <a16:creationId xmlns:a16="http://schemas.microsoft.com/office/drawing/2014/main" id="{FAE9A1C8-33ED-46CB-831F-3CD6F08059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114425"/>
            <a:ext cx="7239000" cy="4876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Factors in choosing RAID level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002060"/>
                </a:solidFill>
              </a:rPr>
              <a:t>Monetary cost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002060"/>
                </a:solidFill>
              </a:rPr>
              <a:t>Performance</a:t>
            </a:r>
            <a:r>
              <a:rPr lang="en-US" altLang="en-US" dirty="0"/>
              <a:t>: Number of I/O operations per second, and bandwidth during normal operation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002060"/>
                </a:solidFill>
              </a:rPr>
              <a:t>Performance during failure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002060"/>
                </a:solidFill>
              </a:rPr>
              <a:t>Performance during rebuild </a:t>
            </a:r>
            <a:r>
              <a:rPr lang="en-US" altLang="en-US" dirty="0"/>
              <a:t>of failed disk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Including time taken to rebuild failed disk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RAID 0 is used only when data safety is not important 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E.g. data can be recovered quickly from other sources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Rectangle 2">
            <a:extLst>
              <a:ext uri="{FF2B5EF4-FFF2-40B4-BE49-F238E27FC236}">
                <a16:creationId xmlns:a16="http://schemas.microsoft.com/office/drawing/2014/main" id="{61238607-A732-44BC-AD8B-DCCCA746B4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Choice of RAID Level (Cont.)</a:t>
            </a:r>
          </a:p>
        </p:txBody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C0A05CCA-93C0-499C-9A8A-876F2EC7A3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122363"/>
            <a:ext cx="7559675" cy="5129212"/>
          </a:xfrm>
        </p:spPr>
        <p:txBody>
          <a:bodyPr/>
          <a:lstStyle/>
          <a:p>
            <a:r>
              <a:rPr lang="en-US" altLang="en-US" dirty="0"/>
              <a:t>Level 1 provides much better write performance than level 5</a:t>
            </a:r>
          </a:p>
          <a:p>
            <a:pPr lvl="1"/>
            <a:r>
              <a:rPr lang="en-US" altLang="en-US" dirty="0"/>
              <a:t>Level 5 requires at least 2 block reads and 2 block writes to write a single block, whereas Level 1 only requires 2 block writes</a:t>
            </a:r>
          </a:p>
          <a:p>
            <a:r>
              <a:rPr lang="en-US" altLang="en-US" dirty="0"/>
              <a:t>Level 1 had higher storage cost than level 5</a:t>
            </a:r>
          </a:p>
          <a:p>
            <a:r>
              <a:rPr lang="en-US" altLang="en-US" dirty="0"/>
              <a:t>Level 5 is preferred for applications where writes are sequential and large (many blocks), and need large amounts of data storage</a:t>
            </a:r>
          </a:p>
          <a:p>
            <a:r>
              <a:rPr lang="en-US" altLang="en-US" dirty="0"/>
              <a:t>RAID 1 is preferred for applications with many random/small updates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Level 6 gives better data protection than RAID 5 since it can tolerate two disk (or disk block) failures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Increasing in importance since latent block failures on one disk, coupled with a failure of another disk can result in data loss with RAID 1 and RAID 5.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>
            <a:extLst>
              <a:ext uri="{FF2B5EF4-FFF2-40B4-BE49-F238E27FC236}">
                <a16:creationId xmlns:a16="http://schemas.microsoft.com/office/drawing/2014/main" id="{ECFA860A-EB9E-4870-A0C4-E148811049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Storage Hierarchy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9ED51D-3D95-4D13-A964-B4D4833DA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1772" y="1095653"/>
            <a:ext cx="6128633" cy="52206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6E4D16-86A6-4246-97AC-0F776BBB3515}"/>
              </a:ext>
            </a:extLst>
          </p:cNvPr>
          <p:cNvSpPr txBox="1"/>
          <p:nvPr/>
        </p:nvSpPr>
        <p:spPr>
          <a:xfrm>
            <a:off x="5573025" y="2105001"/>
            <a:ext cx="2227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>
                <a:solidFill>
                  <a:srgbClr val="002060"/>
                </a:solidFill>
              </a:rPr>
              <a:t>Volatile Storage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F16ABD-C9C1-4741-AFF4-DBFEC134E3EF}"/>
              </a:ext>
            </a:extLst>
          </p:cNvPr>
          <p:cNvSpPr txBox="1"/>
          <p:nvPr/>
        </p:nvSpPr>
        <p:spPr>
          <a:xfrm>
            <a:off x="5573026" y="2653179"/>
            <a:ext cx="2502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>
                <a:solidFill>
                  <a:srgbClr val="002060"/>
                </a:solidFill>
              </a:rPr>
              <a:t>Non Volatile Storage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A62407-1253-44EE-8019-6A0A0E34B5D1}"/>
              </a:ext>
            </a:extLst>
          </p:cNvPr>
          <p:cNvCxnSpPr>
            <a:cxnSpLocks/>
          </p:cNvCxnSpPr>
          <p:nvPr/>
        </p:nvCxnSpPr>
        <p:spPr bwMode="auto">
          <a:xfrm>
            <a:off x="5489002" y="2550695"/>
            <a:ext cx="3410371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C5F49C-4619-48B6-86CF-B850B8437392}"/>
              </a:ext>
            </a:extLst>
          </p:cNvPr>
          <p:cNvSpPr txBox="1"/>
          <p:nvPr/>
        </p:nvSpPr>
        <p:spPr>
          <a:xfrm>
            <a:off x="6671574" y="1353797"/>
            <a:ext cx="2227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/>
              <a:t>Primary Storage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59798C-B0EA-4A8F-BF87-672E9F57AB23}"/>
              </a:ext>
            </a:extLst>
          </p:cNvPr>
          <p:cNvSpPr txBox="1"/>
          <p:nvPr/>
        </p:nvSpPr>
        <p:spPr>
          <a:xfrm>
            <a:off x="6740247" y="5319537"/>
            <a:ext cx="2227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/>
              <a:t>Tertiary Storage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699318-E40A-4361-8B74-4071F394D616}"/>
              </a:ext>
            </a:extLst>
          </p:cNvPr>
          <p:cNvSpPr txBox="1"/>
          <p:nvPr/>
        </p:nvSpPr>
        <p:spPr>
          <a:xfrm>
            <a:off x="6626543" y="3430793"/>
            <a:ext cx="2341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/>
              <a:t>Secondary Storage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C8436A8-1EE2-41DB-B341-AF98E229945B}"/>
              </a:ext>
            </a:extLst>
          </p:cNvPr>
          <p:cNvCxnSpPr/>
          <p:nvPr/>
        </p:nvCxnSpPr>
        <p:spPr bwMode="auto">
          <a:xfrm>
            <a:off x="6464362" y="4600475"/>
            <a:ext cx="236514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46" name="Rectangle 2">
            <a:extLst>
              <a:ext uri="{FF2B5EF4-FFF2-40B4-BE49-F238E27FC236}">
                <a16:creationId xmlns:a16="http://schemas.microsoft.com/office/drawing/2014/main" id="{D093EB77-FA24-4E33-877D-E478ADAF61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Hardware Issues</a:t>
            </a:r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CB46998D-A13F-44F8-AC2D-CE8261C46F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6313" y="1250950"/>
            <a:ext cx="7399337" cy="4919663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Software RAID</a:t>
            </a:r>
            <a:r>
              <a:rPr lang="en-US" altLang="en-US" dirty="0"/>
              <a:t>:  RAID implementations done entirely in software, with no special hardware support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Hardware RAID</a:t>
            </a:r>
            <a:r>
              <a:rPr lang="en-US" altLang="en-US" dirty="0"/>
              <a:t>:  RAID implementations with special hardware</a:t>
            </a:r>
          </a:p>
          <a:p>
            <a:pPr lvl="1"/>
            <a:r>
              <a:rPr lang="en-US" altLang="en-US" dirty="0"/>
              <a:t>Use non-volatile RAM to record writes that are being executed</a:t>
            </a:r>
          </a:p>
          <a:p>
            <a:pPr lvl="1"/>
            <a:r>
              <a:rPr lang="en-US" altLang="en-US" dirty="0"/>
              <a:t>Beware:  power failure during write can result in corrupted disk</a:t>
            </a:r>
          </a:p>
          <a:p>
            <a:pPr lvl="2"/>
            <a:r>
              <a:rPr lang="en-US" altLang="en-US" dirty="0"/>
              <a:t>E.g. failure after writing one block but before writing the second in a mirrored system</a:t>
            </a:r>
          </a:p>
          <a:p>
            <a:pPr lvl="2"/>
            <a:r>
              <a:rPr lang="en-US" altLang="en-US" dirty="0"/>
              <a:t>Such corrupted data must be detected when power is restored</a:t>
            </a:r>
          </a:p>
          <a:p>
            <a:pPr lvl="3"/>
            <a:r>
              <a:rPr lang="en-US" altLang="en-US" dirty="0"/>
              <a:t>Full scan of disk may be required!</a:t>
            </a:r>
          </a:p>
          <a:p>
            <a:pPr lvl="3"/>
            <a:r>
              <a:rPr lang="en-US" altLang="en-US" dirty="0"/>
              <a:t>NV-RAM helps to efficiently detected potentially corrupted blocks</a:t>
            </a:r>
          </a:p>
          <a:p>
            <a:pPr lvl="3"/>
            <a:endParaRPr lang="en-US" alt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0" name="Rectangle 1026">
            <a:extLst>
              <a:ext uri="{FF2B5EF4-FFF2-40B4-BE49-F238E27FC236}">
                <a16:creationId xmlns:a16="http://schemas.microsoft.com/office/drawing/2014/main" id="{0BDC9287-877D-4FC6-AC76-C2FE57E1E1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Hardware Issues (Cont.)</a:t>
            </a:r>
          </a:p>
        </p:txBody>
      </p:sp>
      <p:sp>
        <p:nvSpPr>
          <p:cNvPr id="70659" name="Rectangle 1027">
            <a:extLst>
              <a:ext uri="{FF2B5EF4-FFF2-40B4-BE49-F238E27FC236}">
                <a16:creationId xmlns:a16="http://schemas.microsoft.com/office/drawing/2014/main" id="{6078CE2E-9A38-48C3-BBCF-1DC82596BE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11175" y="941388"/>
            <a:ext cx="8131175" cy="4860925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Latent sector failures</a:t>
            </a:r>
            <a:r>
              <a:rPr lang="en-US" altLang="en-US" dirty="0">
                <a:solidFill>
                  <a:srgbClr val="000099"/>
                </a:solidFill>
              </a:rPr>
              <a:t>: </a:t>
            </a:r>
            <a:r>
              <a:rPr lang="en-US" altLang="en-US" dirty="0"/>
              <a:t>data successfully written earlier gets damaged</a:t>
            </a:r>
          </a:p>
          <a:p>
            <a:pPr lvl="1"/>
            <a:r>
              <a:rPr lang="en-US" altLang="en-US" dirty="0"/>
              <a:t>can result in data loss even if only one disk fails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Data scrubbing</a:t>
            </a:r>
            <a:r>
              <a:rPr lang="en-US" altLang="en-US" dirty="0">
                <a:solidFill>
                  <a:srgbClr val="000099"/>
                </a:solidFill>
              </a:rPr>
              <a:t>: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</a:p>
          <a:p>
            <a:pPr lvl="1"/>
            <a:r>
              <a:rPr lang="en-US" altLang="en-US" dirty="0"/>
              <a:t>continually scan for latent failures, and recover from copy/parity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Hot swapping</a:t>
            </a:r>
            <a:r>
              <a:rPr lang="en-US" altLang="en-US" dirty="0"/>
              <a:t>: replacement of disk while system is running, without power down</a:t>
            </a:r>
          </a:p>
          <a:p>
            <a:pPr lvl="1"/>
            <a:r>
              <a:rPr lang="en-US" altLang="en-US" dirty="0"/>
              <a:t>Supported by some hardware RAID systems, </a:t>
            </a:r>
          </a:p>
          <a:p>
            <a:pPr lvl="1"/>
            <a:r>
              <a:rPr lang="en-US" altLang="en-US" dirty="0"/>
              <a:t>reduces time to recovery, and improves availability greatly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Spare disks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are kept online, and used as replacements for failed disks immediately on detection of failure</a:t>
            </a:r>
          </a:p>
          <a:p>
            <a:pPr lvl="1"/>
            <a:r>
              <a:rPr lang="en-US" altLang="en-US" dirty="0"/>
              <a:t>Reduces time to recovery greatly</a:t>
            </a:r>
          </a:p>
          <a:p>
            <a:r>
              <a:rPr lang="en-US" altLang="en-US" dirty="0"/>
              <a:t>To avoid single point of failure</a:t>
            </a:r>
          </a:p>
          <a:p>
            <a:pPr lvl="1"/>
            <a:r>
              <a:rPr lang="en-US" altLang="en-US" dirty="0"/>
              <a:t>Redundant power supplies with UPS backup</a:t>
            </a:r>
          </a:p>
          <a:p>
            <a:pPr lvl="1"/>
            <a:r>
              <a:rPr lang="en-US" altLang="en-US" dirty="0"/>
              <a:t>Multiple network controllers/network interconnections</a:t>
            </a:r>
          </a:p>
        </p:txBody>
      </p:sp>
      <p:pic>
        <p:nvPicPr>
          <p:cNvPr id="4" name="Picture 2" descr="Image result for hot swap disk server">
            <a:extLst>
              <a:ext uri="{FF2B5EF4-FFF2-40B4-BE49-F238E27FC236}">
                <a16:creationId xmlns:a16="http://schemas.microsoft.com/office/drawing/2014/main" id="{0F011757-1BAF-4A06-8440-304EA1C95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7738" y="4373563"/>
            <a:ext cx="2787376" cy="1248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>
            <a:extLst>
              <a:ext uri="{FF2B5EF4-FFF2-40B4-BE49-F238E27FC236}">
                <a16:creationId xmlns:a16="http://schemas.microsoft.com/office/drawing/2014/main" id="{7574D6EA-CBD2-4C59-B29A-32B0356A46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Optimization of Disk-Block Access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69114C09-FC0D-4CCF-8EC2-644FC4F435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122363"/>
            <a:ext cx="7675563" cy="5092700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Buffering: </a:t>
            </a:r>
            <a:r>
              <a:rPr lang="en-US" altLang="en-US" dirty="0"/>
              <a:t>in-memory buffer to cache disk blocks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Read-ahead: </a:t>
            </a:r>
            <a:r>
              <a:rPr lang="en-US" altLang="en-US" dirty="0"/>
              <a:t>Read extra blocks from a track in anticipation that they will be requested soon</a:t>
            </a:r>
            <a:endParaRPr lang="en-US" altLang="en-US" b="1" dirty="0"/>
          </a:p>
          <a:p>
            <a:r>
              <a:rPr lang="en-US" altLang="en-US" b="1" dirty="0">
                <a:solidFill>
                  <a:srgbClr val="002060"/>
                </a:solidFill>
              </a:rPr>
              <a:t>Disk-arm-scheduling</a:t>
            </a:r>
            <a:r>
              <a:rPr lang="en-US" altLang="en-US" dirty="0"/>
              <a:t> algorithms re-order block requests so that disk arm movement is minimized 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elevator algorithm</a:t>
            </a:r>
            <a:br>
              <a:rPr lang="en-US" altLang="en-US" b="1" dirty="0">
                <a:solidFill>
                  <a:srgbClr val="002060"/>
                </a:solidFill>
              </a:rPr>
            </a:br>
            <a:br>
              <a:rPr lang="en-US" altLang="en-US" b="1" dirty="0">
                <a:solidFill>
                  <a:srgbClr val="002060"/>
                </a:solidFill>
              </a:rPr>
            </a:br>
            <a:br>
              <a:rPr lang="en-US" altLang="en-US" b="1" dirty="0">
                <a:solidFill>
                  <a:srgbClr val="002060"/>
                </a:solidFill>
              </a:rPr>
            </a:br>
            <a:br>
              <a:rPr lang="en-US" altLang="en-US" b="1" dirty="0">
                <a:solidFill>
                  <a:srgbClr val="002060"/>
                </a:solidFill>
              </a:rPr>
            </a:br>
            <a:br>
              <a:rPr lang="en-US" altLang="en-US" b="1" dirty="0">
                <a:solidFill>
                  <a:srgbClr val="002060"/>
                </a:solidFill>
              </a:rPr>
            </a:br>
            <a:br>
              <a:rPr lang="en-US" altLang="en-US" b="1" dirty="0">
                <a:solidFill>
                  <a:srgbClr val="002060"/>
                </a:solidFill>
              </a:rPr>
            </a:br>
            <a:endParaRPr lang="en-US" altLang="en-US" b="1" dirty="0">
              <a:solidFill>
                <a:srgbClr val="002060"/>
              </a:solidFill>
            </a:endParaRPr>
          </a:p>
          <a:p>
            <a:endParaRPr lang="en-US" altLang="en-US" b="1" dirty="0">
              <a:solidFill>
                <a:srgbClr val="002060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9F48B44-5E99-480C-A2EA-16B38042F754}"/>
              </a:ext>
            </a:extLst>
          </p:cNvPr>
          <p:cNvGrpSpPr/>
          <p:nvPr/>
        </p:nvGrpSpPr>
        <p:grpSpPr>
          <a:xfrm>
            <a:off x="1636776" y="3213926"/>
            <a:ext cx="7135812" cy="1613345"/>
            <a:chOff x="769938" y="4782693"/>
            <a:chExt cx="7135812" cy="1613345"/>
          </a:xfrm>
        </p:grpSpPr>
        <p:sp>
          <p:nvSpPr>
            <p:cNvPr id="38916" name="Line 4">
              <a:extLst>
                <a:ext uri="{FF2B5EF4-FFF2-40B4-BE49-F238E27FC236}">
                  <a16:creationId xmlns:a16="http://schemas.microsoft.com/office/drawing/2014/main" id="{AD57A55E-B726-472C-BD4B-FDEE50A20D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30688" y="5295900"/>
              <a:ext cx="27035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IN"/>
            </a:p>
          </p:txBody>
        </p:sp>
        <p:sp>
          <p:nvSpPr>
            <p:cNvPr id="38917" name="Line 5">
              <a:extLst>
                <a:ext uri="{FF2B5EF4-FFF2-40B4-BE49-F238E27FC236}">
                  <a16:creationId xmlns:a16="http://schemas.microsoft.com/office/drawing/2014/main" id="{01E4F1D4-3AAD-45F4-819A-74D847B71E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46375" y="5627688"/>
              <a:ext cx="41878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IN"/>
            </a:p>
          </p:txBody>
        </p:sp>
        <p:sp>
          <p:nvSpPr>
            <p:cNvPr id="38918" name="Text Box 6">
              <a:extLst>
                <a:ext uri="{FF2B5EF4-FFF2-40B4-BE49-F238E27FC236}">
                  <a16:creationId xmlns:a16="http://schemas.microsoft.com/office/drawing/2014/main" id="{E0FCABA0-1D29-44EF-9B24-609061AC00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83050" y="4795393"/>
              <a:ext cx="4429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en-US" dirty="0"/>
                <a:t>R1</a:t>
              </a:r>
            </a:p>
          </p:txBody>
        </p:sp>
        <p:sp>
          <p:nvSpPr>
            <p:cNvPr id="38919" name="Text Box 7">
              <a:extLst>
                <a:ext uri="{FF2B5EF4-FFF2-40B4-BE49-F238E27FC236}">
                  <a16:creationId xmlns:a16="http://schemas.microsoft.com/office/drawing/2014/main" id="{A4EAF5F1-7340-4141-844D-C0D6BF76E5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95850" y="4782693"/>
              <a:ext cx="4429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en-US"/>
                <a:t>R5</a:t>
              </a:r>
            </a:p>
          </p:txBody>
        </p:sp>
        <p:sp>
          <p:nvSpPr>
            <p:cNvPr id="38920" name="Text Box 8">
              <a:extLst>
                <a:ext uri="{FF2B5EF4-FFF2-40B4-BE49-F238E27FC236}">
                  <a16:creationId xmlns:a16="http://schemas.microsoft.com/office/drawing/2014/main" id="{65358D63-2B8D-4B0A-A678-42D1D4D032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35650" y="4782693"/>
              <a:ext cx="4429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en-US" dirty="0"/>
                <a:t>R2</a:t>
              </a:r>
            </a:p>
          </p:txBody>
        </p:sp>
        <p:sp>
          <p:nvSpPr>
            <p:cNvPr id="38921" name="Text Box 9">
              <a:extLst>
                <a:ext uri="{FF2B5EF4-FFF2-40B4-BE49-F238E27FC236}">
                  <a16:creationId xmlns:a16="http://schemas.microsoft.com/office/drawing/2014/main" id="{5E0278F9-AA79-4AF8-9474-7E20D94B36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10350" y="4795393"/>
              <a:ext cx="4429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en-US"/>
                <a:t>R4</a:t>
              </a:r>
            </a:p>
          </p:txBody>
        </p:sp>
        <p:sp>
          <p:nvSpPr>
            <p:cNvPr id="38922" name="Text Box 10">
              <a:extLst>
                <a:ext uri="{FF2B5EF4-FFF2-40B4-BE49-F238E27FC236}">
                  <a16:creationId xmlns:a16="http://schemas.microsoft.com/office/drawing/2014/main" id="{0EC34853-4892-4A36-BD74-7110DEB3A0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21050" y="4795393"/>
              <a:ext cx="4429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en-US"/>
                <a:t>R3</a:t>
              </a:r>
            </a:p>
          </p:txBody>
        </p:sp>
        <p:sp>
          <p:nvSpPr>
            <p:cNvPr id="38923" name="Text Box 11">
              <a:extLst>
                <a:ext uri="{FF2B5EF4-FFF2-40B4-BE49-F238E27FC236}">
                  <a16:creationId xmlns:a16="http://schemas.microsoft.com/office/drawing/2014/main" id="{B0C09768-821F-4C05-8E51-042756886B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900" y="4814443"/>
              <a:ext cx="442913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en-US" dirty="0"/>
                <a:t>R6</a:t>
              </a:r>
            </a:p>
          </p:txBody>
        </p:sp>
        <p:sp>
          <p:nvSpPr>
            <p:cNvPr id="38924" name="Line 12">
              <a:extLst>
                <a:ext uri="{FF2B5EF4-FFF2-40B4-BE49-F238E27FC236}">
                  <a16:creationId xmlns:a16="http://schemas.microsoft.com/office/drawing/2014/main" id="{7259A52E-6636-4389-BD68-654A402FD2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84313" y="5976938"/>
              <a:ext cx="60039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IN"/>
            </a:p>
          </p:txBody>
        </p:sp>
        <p:sp>
          <p:nvSpPr>
            <p:cNvPr id="38925" name="Text Box 13">
              <a:extLst>
                <a:ext uri="{FF2B5EF4-FFF2-40B4-BE49-F238E27FC236}">
                  <a16:creationId xmlns:a16="http://schemas.microsoft.com/office/drawing/2014/main" id="{8B27EFDF-DE2E-4B8A-BA89-CE03CE4106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938" y="6026150"/>
              <a:ext cx="1146175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en-US"/>
                <a:t>Inner track</a:t>
              </a:r>
            </a:p>
          </p:txBody>
        </p:sp>
        <p:sp>
          <p:nvSpPr>
            <p:cNvPr id="38926" name="Text Box 14">
              <a:extLst>
                <a:ext uri="{FF2B5EF4-FFF2-40B4-BE49-F238E27FC236}">
                  <a16:creationId xmlns:a16="http://schemas.microsoft.com/office/drawing/2014/main" id="{34AD64CE-0C24-4936-BB06-BA82AC25E5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13538" y="6059488"/>
              <a:ext cx="1192212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en-US"/>
                <a:t>Outer track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7908255"/>
      </p:ext>
    </p:extLst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>
            <a:extLst>
              <a:ext uri="{FF2B5EF4-FFF2-40B4-BE49-F238E27FC236}">
                <a16:creationId xmlns:a16="http://schemas.microsoft.com/office/drawing/2014/main" id="{EC5E2ABC-4F72-4028-A94E-16E19E331F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800">
                <a:effectLst>
                  <a:outerShdw blurRad="38100" dist="38100" dir="2700000" algn="tl">
                    <a:srgbClr val="C0C0C0"/>
                  </a:outerShdw>
                </a:effectLst>
              </a:rPr>
              <a:t>Optimization of Disk Block Access (Cont.)</a:t>
            </a: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58D3443F-CB61-4F36-8994-124C92EF100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File organization</a:t>
            </a:r>
          </a:p>
          <a:p>
            <a:pPr lvl="1"/>
            <a:r>
              <a:rPr lang="en-US" altLang="en-US" b="1" dirty="0"/>
              <a:t> </a:t>
            </a:r>
            <a:r>
              <a:rPr lang="en-US" altLang="en-US" dirty="0"/>
              <a:t>Allocate blocks of a file in as contiguous a manner as possible</a:t>
            </a:r>
          </a:p>
          <a:p>
            <a:pPr lvl="1"/>
            <a:r>
              <a:rPr lang="en-US" altLang="en-US" dirty="0"/>
              <a:t>Allocation in units of </a:t>
            </a:r>
            <a:r>
              <a:rPr lang="en-US" altLang="en-US" b="1" dirty="0">
                <a:solidFill>
                  <a:schemeClr val="bg1">
                    <a:lumMod val="10000"/>
                  </a:schemeClr>
                </a:solidFill>
              </a:rPr>
              <a:t>extents</a:t>
            </a:r>
          </a:p>
          <a:p>
            <a:pPr lvl="1"/>
            <a:r>
              <a:rPr lang="en-US" altLang="en-US" sz="1900" dirty="0"/>
              <a:t>Files may get </a:t>
            </a:r>
            <a:r>
              <a:rPr lang="en-US" altLang="en-US" sz="1900" b="1" dirty="0">
                <a:solidFill>
                  <a:srgbClr val="002060"/>
                </a:solidFill>
              </a:rPr>
              <a:t>fragmented</a:t>
            </a:r>
            <a:endParaRPr lang="en-US" altLang="en-US" sz="1900" dirty="0"/>
          </a:p>
          <a:p>
            <a:pPr lvl="2"/>
            <a:r>
              <a:rPr lang="en-US" altLang="en-US" dirty="0"/>
              <a:t>E.g. if free blocks on disk are scattered, and newly created file has its blocks scattered over the disk</a:t>
            </a:r>
          </a:p>
          <a:p>
            <a:pPr lvl="2"/>
            <a:r>
              <a:rPr lang="en-US" altLang="en-US" dirty="0"/>
              <a:t>Sequential access to a fragmented file results in increased disk arm movement</a:t>
            </a:r>
          </a:p>
          <a:p>
            <a:pPr lvl="2"/>
            <a:r>
              <a:rPr lang="en-US" altLang="en-US" dirty="0"/>
              <a:t>Some systems have utilities to </a:t>
            </a:r>
            <a:r>
              <a:rPr lang="en-US" altLang="en-US" b="1" dirty="0">
                <a:solidFill>
                  <a:srgbClr val="002060"/>
                </a:solidFill>
              </a:rPr>
              <a:t>defragment</a:t>
            </a:r>
            <a:r>
              <a:rPr lang="en-US" altLang="en-US" dirty="0"/>
              <a:t> the file system, in order to speed up file access</a:t>
            </a:r>
            <a:endParaRPr lang="en-US" altLang="en-US" b="1" dirty="0">
              <a:solidFill>
                <a:schemeClr val="bg1">
                  <a:lumMod val="10000"/>
                </a:schemeClr>
              </a:solidFill>
            </a:endParaRPr>
          </a:p>
          <a:p>
            <a:r>
              <a:rPr lang="en-US" altLang="en-US" b="1" dirty="0">
                <a:solidFill>
                  <a:srgbClr val="002060"/>
                </a:solidFill>
              </a:rPr>
              <a:t>Non-volatile write buffers </a:t>
            </a:r>
          </a:p>
          <a:p>
            <a:pPr lvl="2"/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94" name="Rectangle 2">
            <a:extLst>
              <a:ext uri="{FF2B5EF4-FFF2-40B4-BE49-F238E27FC236}">
                <a16:creationId xmlns:a16="http://schemas.microsoft.com/office/drawing/2014/main" id="{A9A19427-58B9-4BAC-B92C-5CBE7038484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End of Chapter 12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1026">
            <a:extLst>
              <a:ext uri="{FF2B5EF4-FFF2-40B4-BE49-F238E27FC236}">
                <a16:creationId xmlns:a16="http://schemas.microsoft.com/office/drawing/2014/main" id="{6B55BA79-E73A-494D-B86E-187B751DAF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Magnetic Tapes</a:t>
            </a:r>
          </a:p>
        </p:txBody>
      </p:sp>
      <p:sp>
        <p:nvSpPr>
          <p:cNvPr id="74755" name="Rectangle 1027">
            <a:extLst>
              <a:ext uri="{FF2B5EF4-FFF2-40B4-BE49-F238E27FC236}">
                <a16:creationId xmlns:a16="http://schemas.microsoft.com/office/drawing/2014/main" id="{D85E4612-ED46-415D-A8AA-E0B92A9B9E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85825" y="1136650"/>
            <a:ext cx="7558088" cy="4830763"/>
          </a:xfrm>
        </p:spPr>
        <p:txBody>
          <a:bodyPr/>
          <a:lstStyle/>
          <a:p>
            <a:r>
              <a:rPr lang="en-US" altLang="en-US"/>
              <a:t>Hold large volumes of data and provide high transfer rates</a:t>
            </a:r>
          </a:p>
          <a:p>
            <a:pPr lvl="1"/>
            <a:r>
              <a:rPr lang="en-US" altLang="en-US"/>
              <a:t>Few GB for DAT (Digital Audio Tape) format, 10-40 GB with DLT (Digital Linear Tape) format, 100 GB+ with Ultrium format, and 330 GB with Ampex helical scan format</a:t>
            </a:r>
          </a:p>
          <a:p>
            <a:pPr lvl="1"/>
            <a:r>
              <a:rPr lang="en-US" altLang="en-US"/>
              <a:t>Transfer rates from few to 10s of MB/s</a:t>
            </a:r>
          </a:p>
          <a:p>
            <a:r>
              <a:rPr lang="en-US" altLang="en-US"/>
              <a:t>Tapes are cheap, but cost of drives is very high</a:t>
            </a:r>
          </a:p>
          <a:p>
            <a:r>
              <a:rPr lang="en-US" altLang="en-US"/>
              <a:t>Very slow access time in comparison to magnetic and optical disks</a:t>
            </a:r>
          </a:p>
          <a:p>
            <a:pPr lvl="1"/>
            <a:r>
              <a:rPr lang="en-US" altLang="en-US"/>
              <a:t>limited to sequential access.</a:t>
            </a:r>
          </a:p>
          <a:p>
            <a:pPr lvl="1"/>
            <a:r>
              <a:rPr lang="en-US" altLang="en-US"/>
              <a:t>Some formats (Accelis) provide faster seek (10s of seconds) at cost of lower capacity</a:t>
            </a:r>
          </a:p>
          <a:p>
            <a:r>
              <a:rPr lang="en-US" altLang="en-US"/>
              <a:t>Used mainly for backup, for storage of infrequently used information, and as an off-line medium for transferring information from one system to another.</a:t>
            </a:r>
          </a:p>
          <a:p>
            <a:r>
              <a:rPr lang="en-US" altLang="en-US"/>
              <a:t>Tape jukeboxes used for very large capacity storage</a:t>
            </a:r>
          </a:p>
          <a:p>
            <a:pPr lvl="1"/>
            <a:r>
              <a:rPr lang="en-US" altLang="en-US"/>
              <a:t>Multiple petabyes (10</a:t>
            </a:r>
            <a:r>
              <a:rPr lang="en-US" altLang="en-US" baseline="30000"/>
              <a:t>15 </a:t>
            </a:r>
            <a:r>
              <a:rPr lang="en-US" altLang="en-US"/>
              <a:t>bytes)</a:t>
            </a:r>
          </a:p>
        </p:txBody>
      </p:sp>
    </p:spTree>
    <p:extLst>
      <p:ext uri="{BB962C8B-B14F-4D97-AF65-F5344CB8AC3E}">
        <p14:creationId xmlns:p14="http://schemas.microsoft.com/office/powerpoint/2010/main" val="38429025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706" name="Rectangle 2">
            <a:extLst>
              <a:ext uri="{FF2B5EF4-FFF2-40B4-BE49-F238E27FC236}">
                <a16:creationId xmlns:a16="http://schemas.microsoft.com/office/drawing/2014/main" id="{2EE4D3FE-6C47-4EBB-AD9F-62448BB0DC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Figure 10.03</a:t>
            </a:r>
          </a:p>
        </p:txBody>
      </p:sp>
      <p:pic>
        <p:nvPicPr>
          <p:cNvPr id="117763" name="Picture 4">
            <a:extLst>
              <a:ext uri="{FF2B5EF4-FFF2-40B4-BE49-F238E27FC236}">
                <a16:creationId xmlns:a16="http://schemas.microsoft.com/office/drawing/2014/main" id="{E66F304B-34FD-4DEC-807C-204AD0C4C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150" y="757238"/>
            <a:ext cx="33274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CBC3C37-3027-4BD6-BB08-47A9650586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66432" y="1368735"/>
            <a:ext cx="2343150" cy="120967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C2FC4697-D650-496D-87FE-8A1B660460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37820" y="3220071"/>
            <a:ext cx="3000375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660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>
            <a:extLst>
              <a:ext uri="{FF2B5EF4-FFF2-40B4-BE49-F238E27FC236}">
                <a16:creationId xmlns:a16="http://schemas.microsoft.com/office/drawing/2014/main" id="{ECFA860A-EB9E-4870-A0C4-E148811049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Storage Hierarchy: Access Time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C5F49C-4619-48B6-86CF-B850B8437392}"/>
              </a:ext>
            </a:extLst>
          </p:cNvPr>
          <p:cNvSpPr txBox="1"/>
          <p:nvPr/>
        </p:nvSpPr>
        <p:spPr>
          <a:xfrm>
            <a:off x="6455292" y="1171206"/>
            <a:ext cx="19000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1-5 nanoseconds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D64B3A-F522-4BE8-A1E3-F790023FAAD3}"/>
              </a:ext>
            </a:extLst>
          </p:cNvPr>
          <p:cNvSpPr txBox="1"/>
          <p:nvPr/>
        </p:nvSpPr>
        <p:spPr>
          <a:xfrm>
            <a:off x="6426786" y="2006513"/>
            <a:ext cx="25114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60-100  nanoseconds</a:t>
            </a:r>
            <a:br>
              <a:rPr lang="en-IN" b="1" dirty="0"/>
            </a:br>
            <a:r>
              <a:rPr lang="en-IN" b="1" dirty="0"/>
              <a:t>    cache-line-at-a-time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FA507D-D7C2-4CAF-8B54-DC84022BDB4B}"/>
              </a:ext>
            </a:extLst>
          </p:cNvPr>
          <p:cNvSpPr txBox="1"/>
          <p:nvPr/>
        </p:nvSpPr>
        <p:spPr>
          <a:xfrm>
            <a:off x="6381066" y="2967214"/>
            <a:ext cx="25114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20-100  microseconds</a:t>
            </a:r>
            <a:br>
              <a:rPr lang="en-IN" b="1" dirty="0"/>
            </a:br>
            <a:r>
              <a:rPr lang="en-IN" b="1" dirty="0"/>
              <a:t>     page-at-a-time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38EAA5-5DB1-4A75-BC33-6CC15ABB84FF}"/>
              </a:ext>
            </a:extLst>
          </p:cNvPr>
          <p:cNvSpPr txBox="1"/>
          <p:nvPr/>
        </p:nvSpPr>
        <p:spPr>
          <a:xfrm>
            <a:off x="6403926" y="3876844"/>
            <a:ext cx="25114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5-10 milliseconds</a:t>
            </a:r>
            <a:br>
              <a:rPr lang="en-IN" b="1" dirty="0"/>
            </a:br>
            <a:r>
              <a:rPr lang="en-IN" b="1" dirty="0"/>
              <a:t>     page-at-a-time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CEAD30-1DC1-47BF-905E-2CCCF9C1DF48}"/>
              </a:ext>
            </a:extLst>
          </p:cNvPr>
          <p:cNvSpPr txBox="1"/>
          <p:nvPr/>
        </p:nvSpPr>
        <p:spPr>
          <a:xfrm>
            <a:off x="6459305" y="4930174"/>
            <a:ext cx="25114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100+ milliseconds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F27691-C406-440F-99A6-25D06CB8B354}"/>
              </a:ext>
            </a:extLst>
          </p:cNvPr>
          <p:cNvSpPr txBox="1"/>
          <p:nvPr/>
        </p:nvSpPr>
        <p:spPr>
          <a:xfrm>
            <a:off x="6492464" y="5892534"/>
            <a:ext cx="25114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10-100 seconds or more</a:t>
            </a:r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83945AB1-7BFA-408A-A882-E65E592F3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1772" y="1084767"/>
            <a:ext cx="6128633" cy="52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84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>
            <a:extLst>
              <a:ext uri="{FF2B5EF4-FFF2-40B4-BE49-F238E27FC236}">
                <a16:creationId xmlns:a16="http://schemas.microsoft.com/office/drawing/2014/main" id="{E51765DA-32CD-4FAC-88C5-0C159F089B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Storage Hierarchy (Cont.)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43B951A4-0246-42A0-8F9C-5A317F4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 b="1" dirty="0">
                <a:solidFill>
                  <a:srgbClr val="002060"/>
                </a:solidFill>
              </a:rPr>
              <a:t>primary storage</a:t>
            </a:r>
            <a:r>
              <a:rPr lang="en-US" altLang="en-US" sz="2000" b="1" dirty="0"/>
              <a:t>: </a:t>
            </a:r>
            <a:r>
              <a:rPr lang="en-US" altLang="en-US" sz="2000" dirty="0"/>
              <a:t>Fastest media but volatile (cache, main memory).</a:t>
            </a:r>
          </a:p>
          <a:p>
            <a:r>
              <a:rPr lang="en-US" altLang="en-US" sz="2000" b="1" dirty="0">
                <a:solidFill>
                  <a:srgbClr val="002060"/>
                </a:solidFill>
              </a:rPr>
              <a:t>secondary storage</a:t>
            </a:r>
            <a:r>
              <a:rPr lang="en-US" altLang="en-US" sz="2000" b="1" dirty="0"/>
              <a:t>:</a:t>
            </a:r>
            <a:r>
              <a:rPr lang="en-US" altLang="en-US" sz="2000" dirty="0"/>
              <a:t> next level in hierarchy, non-volatile, moderately fast access time</a:t>
            </a:r>
          </a:p>
          <a:p>
            <a:pPr lvl="1"/>
            <a:r>
              <a:rPr lang="en-US" altLang="en-US" sz="2000" dirty="0"/>
              <a:t>also called </a:t>
            </a:r>
            <a:r>
              <a:rPr lang="en-US" altLang="en-US" sz="2000" b="1" dirty="0">
                <a:solidFill>
                  <a:srgbClr val="002060"/>
                </a:solidFill>
              </a:rPr>
              <a:t>on-line storage </a:t>
            </a:r>
            <a:endParaRPr lang="en-US" altLang="en-US" sz="2000" dirty="0">
              <a:solidFill>
                <a:srgbClr val="002060"/>
              </a:solidFill>
            </a:endParaRPr>
          </a:p>
          <a:p>
            <a:pPr lvl="1"/>
            <a:r>
              <a:rPr lang="en-US" altLang="en-US" sz="2000" dirty="0"/>
              <a:t>E.g. flash memory, magnetic disks</a:t>
            </a:r>
          </a:p>
          <a:p>
            <a:r>
              <a:rPr lang="en-US" altLang="en-US" sz="2000" b="1" dirty="0">
                <a:solidFill>
                  <a:srgbClr val="002060"/>
                </a:solidFill>
              </a:rPr>
              <a:t>tertiary storage</a:t>
            </a:r>
            <a:r>
              <a:rPr lang="en-US" altLang="en-US" sz="2000" b="1" dirty="0"/>
              <a:t>:</a:t>
            </a:r>
            <a:r>
              <a:rPr lang="en-US" altLang="en-US" sz="2000" dirty="0"/>
              <a:t> lowest level in hierarchy, non-volatile, slow access time</a:t>
            </a:r>
          </a:p>
          <a:p>
            <a:pPr lvl="1"/>
            <a:r>
              <a:rPr lang="en-US" altLang="en-US" sz="2000" dirty="0"/>
              <a:t>also called </a:t>
            </a:r>
            <a:r>
              <a:rPr lang="en-US" altLang="en-US" sz="2000" b="1" dirty="0">
                <a:solidFill>
                  <a:srgbClr val="002060"/>
                </a:solidFill>
              </a:rPr>
              <a:t>off-line storage </a:t>
            </a:r>
            <a:r>
              <a:rPr lang="en-US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used for</a:t>
            </a:r>
            <a:r>
              <a:rPr lang="en-US" altLang="en-US" sz="2000" b="1" dirty="0">
                <a:solidFill>
                  <a:srgbClr val="002060"/>
                </a:solidFill>
              </a:rPr>
              <a:t> archival storage</a:t>
            </a:r>
            <a:r>
              <a:rPr lang="en-US" altLang="en-US" sz="2000" dirty="0">
                <a:solidFill>
                  <a:srgbClr val="002060"/>
                </a:solidFill>
              </a:rPr>
              <a:t> </a:t>
            </a:r>
          </a:p>
          <a:p>
            <a:pPr lvl="1"/>
            <a:r>
              <a:rPr lang="en-US" altLang="en-US" sz="2000" dirty="0"/>
              <a:t>e.g. magnetic tape, optical storage</a:t>
            </a:r>
          </a:p>
          <a:p>
            <a:pPr lvl="1"/>
            <a:r>
              <a:rPr lang="en-US" altLang="en-US" sz="2000" dirty="0"/>
              <a:t>Magnetic tape</a:t>
            </a:r>
            <a:endParaRPr lang="en-US" altLang="en-US" sz="2000" b="1" dirty="0"/>
          </a:p>
          <a:p>
            <a:pPr lvl="2"/>
            <a:r>
              <a:rPr lang="en-US" altLang="en-US" sz="2000" b="1" dirty="0"/>
              <a:t> </a:t>
            </a:r>
            <a:r>
              <a:rPr lang="en-US" altLang="en-US" sz="2000" dirty="0"/>
              <a:t>Sequential access, 1 to 12 TB capacity</a:t>
            </a:r>
          </a:p>
          <a:p>
            <a:pPr lvl="2"/>
            <a:r>
              <a:rPr lang="en-US" altLang="en-US" sz="2000" dirty="0"/>
              <a:t>A few drives with many tapes</a:t>
            </a:r>
          </a:p>
          <a:p>
            <a:pPr lvl="2"/>
            <a:r>
              <a:rPr lang="en-US" altLang="en-US" sz="2000" dirty="0"/>
              <a:t>Juke boxes with petabytes (1000’s of TB) of storage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>
            <a:extLst>
              <a:ext uri="{FF2B5EF4-FFF2-40B4-BE49-F238E27FC236}">
                <a16:creationId xmlns:a16="http://schemas.microsoft.com/office/drawing/2014/main" id="{57613B2E-59B5-49A5-951F-9240C5A665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Storage Interfaces</a:t>
            </a:r>
          </a:p>
        </p:txBody>
      </p:sp>
      <p:sp>
        <p:nvSpPr>
          <p:cNvPr id="31747" name="Rectangle 7">
            <a:extLst>
              <a:ext uri="{FF2B5EF4-FFF2-40B4-BE49-F238E27FC236}">
                <a16:creationId xmlns:a16="http://schemas.microsoft.com/office/drawing/2014/main" id="{2876C4B9-BD67-49C7-9BC7-C57B573F56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dirty="0"/>
              <a:t>Disk interface standards families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solidFill>
                  <a:srgbClr val="002060"/>
                </a:solidFill>
              </a:rPr>
              <a:t>SATA</a:t>
            </a:r>
            <a:r>
              <a:rPr lang="en-US" altLang="en-US" dirty="0"/>
              <a:t> (Serial ATA) </a:t>
            </a:r>
          </a:p>
          <a:p>
            <a:pPr lvl="2">
              <a:lnSpc>
                <a:spcPct val="80000"/>
              </a:lnSpc>
            </a:pPr>
            <a:r>
              <a:rPr lang="en-US" altLang="en-US" dirty="0"/>
              <a:t>SATA 3 supports data transfer speeds of up to 6 gigabits/sec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solidFill>
                  <a:srgbClr val="002060"/>
                </a:solidFill>
              </a:rPr>
              <a:t>SAS </a:t>
            </a:r>
            <a:r>
              <a:rPr lang="en-US" altLang="en-US" dirty="0"/>
              <a:t>(Serial Attached SCSI)</a:t>
            </a:r>
          </a:p>
          <a:p>
            <a:pPr lvl="2">
              <a:lnSpc>
                <a:spcPct val="80000"/>
              </a:lnSpc>
            </a:pPr>
            <a:r>
              <a:rPr lang="en-US" altLang="en-US" dirty="0"/>
              <a:t>SAS Version 3 supports 12 gigabits/sec</a:t>
            </a:r>
          </a:p>
          <a:p>
            <a:pPr lvl="1">
              <a:lnSpc>
                <a:spcPct val="80000"/>
              </a:lnSpc>
            </a:pPr>
            <a:r>
              <a:rPr lang="en-US" altLang="en-US" dirty="0" err="1"/>
              <a:t>NVMe</a:t>
            </a:r>
            <a:r>
              <a:rPr lang="en-US" altLang="en-US" dirty="0"/>
              <a:t> (Non-Volatile Memory Express) interface</a:t>
            </a:r>
          </a:p>
          <a:p>
            <a:pPr lvl="2">
              <a:lnSpc>
                <a:spcPct val="80000"/>
              </a:lnSpc>
            </a:pPr>
            <a:r>
              <a:rPr lang="en-US" altLang="en-US" dirty="0"/>
              <a:t>Works with PCIe connectors to support lower latency and higher transfer rates</a:t>
            </a:r>
          </a:p>
          <a:p>
            <a:pPr lvl="2">
              <a:lnSpc>
                <a:spcPct val="80000"/>
              </a:lnSpc>
            </a:pPr>
            <a:r>
              <a:rPr lang="en-US" altLang="en-US" dirty="0"/>
              <a:t>Supports data transfer rates of up to 24 gigabits/sec</a:t>
            </a:r>
          </a:p>
          <a:p>
            <a:r>
              <a:rPr lang="en-US" altLang="en-US" sz="1800" dirty="0"/>
              <a:t>Disks usually connected directly to computer system</a:t>
            </a:r>
          </a:p>
          <a:p>
            <a:r>
              <a:rPr lang="en-US" altLang="en-US" sz="1800" dirty="0"/>
              <a:t>In </a:t>
            </a:r>
            <a:r>
              <a:rPr lang="en-US" altLang="en-US" sz="1800" b="1" dirty="0">
                <a:solidFill>
                  <a:srgbClr val="002060"/>
                </a:solidFill>
              </a:rPr>
              <a:t>Storage Area Networks (SAN)</a:t>
            </a:r>
            <a:r>
              <a:rPr lang="en-US" altLang="en-US" sz="1800" dirty="0"/>
              <a:t>, a large number of disks are connected by a high-speed network to a number of servers</a:t>
            </a:r>
          </a:p>
          <a:p>
            <a:r>
              <a:rPr lang="en-US" altLang="en-US" sz="1800" dirty="0"/>
              <a:t>In </a:t>
            </a:r>
            <a:r>
              <a:rPr lang="en-US" altLang="en-US" sz="1800" b="1" dirty="0">
                <a:solidFill>
                  <a:srgbClr val="002060"/>
                </a:solidFill>
              </a:rPr>
              <a:t>Network Attached Storage (NAS) </a:t>
            </a:r>
            <a:r>
              <a:rPr lang="en-US" altLang="en-US" sz="1800" dirty="0"/>
              <a:t>networked storage provides a file system interface using networked file system protocol, instead of providing a disk system interface</a:t>
            </a:r>
          </a:p>
          <a:p>
            <a:pPr>
              <a:lnSpc>
                <a:spcPct val="80000"/>
              </a:lnSpc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19190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Rectangle 2">
            <a:extLst>
              <a:ext uri="{FF2B5EF4-FFF2-40B4-BE49-F238E27FC236}">
                <a16:creationId xmlns:a16="http://schemas.microsoft.com/office/drawing/2014/main" id="{3FDDECEE-4421-4D3A-935D-A39AA4A059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Magnetic Hard Disk Mechanism</a:t>
            </a:r>
          </a:p>
        </p:txBody>
      </p:sp>
      <p:sp>
        <p:nvSpPr>
          <p:cNvPr id="25603" name="Text Box 7">
            <a:extLst>
              <a:ext uri="{FF2B5EF4-FFF2-40B4-BE49-F238E27FC236}">
                <a16:creationId xmlns:a16="http://schemas.microsoft.com/office/drawing/2014/main" id="{383A3D0D-A7FB-452B-9B5E-1F5395298D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125" y="5907088"/>
            <a:ext cx="429316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1" dirty="0"/>
              <a:t>Schematic diagram of magnetic disk drive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F4FCCFE-B406-41E1-841A-D5A95EB153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54496" y="3429000"/>
            <a:ext cx="2438279" cy="1761432"/>
          </a:xfrm>
          <a:prstGeom prst="rect">
            <a:avLst/>
          </a:prstGeom>
        </p:spPr>
      </p:pic>
      <p:sp>
        <p:nvSpPr>
          <p:cNvPr id="7" name="Text Box 7">
            <a:extLst>
              <a:ext uri="{FF2B5EF4-FFF2-40B4-BE49-F238E27FC236}">
                <a16:creationId xmlns:a16="http://schemas.microsoft.com/office/drawing/2014/main" id="{038E444E-9F58-437F-AF88-2CF2AE191F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5193" y="5843144"/>
            <a:ext cx="29915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b="1" dirty="0"/>
              <a:t>Photo of magnetic disk drive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BAC2392-ACCA-4691-9D6C-021EBB44FC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1495" y="1025103"/>
            <a:ext cx="6192139" cy="481804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>
            <a:extLst>
              <a:ext uri="{FF2B5EF4-FFF2-40B4-BE49-F238E27FC236}">
                <a16:creationId xmlns:a16="http://schemas.microsoft.com/office/drawing/2014/main" id="{99074DA5-40DD-43CB-8D07-956828D0CB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Magnetic Disks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4E2675DD-256C-442C-B221-1F79523F35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14388" y="1093788"/>
            <a:ext cx="8031162" cy="532476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Read-write head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Surface of platter divided into circular </a:t>
            </a:r>
            <a:r>
              <a:rPr lang="en-US" altLang="en-US" b="1" dirty="0">
                <a:solidFill>
                  <a:srgbClr val="002060"/>
                </a:solidFill>
              </a:rPr>
              <a:t>tracks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Over 50K-100K tracks per platter on typical hard disks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Each track is divided into </a:t>
            </a:r>
            <a:r>
              <a:rPr lang="en-US" altLang="en-US" b="1" dirty="0">
                <a:solidFill>
                  <a:srgbClr val="002060"/>
                </a:solidFill>
              </a:rPr>
              <a:t>sectors</a:t>
            </a:r>
            <a:r>
              <a:rPr lang="en-US" altLang="en-US" b="1" dirty="0"/>
              <a:t>.</a:t>
            </a:r>
            <a:r>
              <a:rPr lang="en-US" altLang="en-US" dirty="0"/>
              <a:t>  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 sector is the smallest unit of data that can be read or written.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Sector size typically 512 bytes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Typical sectors per track: 500 to 1000 (on inner tracks) to 1000 to 2000 (on outer tracks)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To read/write a sector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disk arm swings to position head on right track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platter spins continually; data is read/written as sector passes under head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Head-disk assemblies 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multiple disk platters on a single spindle (1 to 5 usually)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one head per platter, mounted on a common arm.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Cylinder</a:t>
            </a:r>
            <a:r>
              <a:rPr lang="en-US" altLang="en-US" i="1" dirty="0"/>
              <a:t> </a:t>
            </a:r>
            <a:r>
              <a:rPr lang="en-US" altLang="en-US" i="1" dirty="0" err="1"/>
              <a:t>i</a:t>
            </a:r>
            <a:r>
              <a:rPr lang="en-US" altLang="en-US" b="1" i="1" dirty="0"/>
              <a:t> </a:t>
            </a:r>
            <a:r>
              <a:rPr lang="en-US" altLang="en-US" dirty="0"/>
              <a:t>consists of </a:t>
            </a:r>
            <a:r>
              <a:rPr lang="en-US" altLang="en-US" i="1" dirty="0" err="1"/>
              <a:t>i</a:t>
            </a:r>
            <a:r>
              <a:rPr lang="en-US" altLang="en-US" baseline="30000" dirty="0" err="1"/>
              <a:t>th</a:t>
            </a:r>
            <a:r>
              <a:rPr lang="en-US" altLang="en-US" dirty="0"/>
              <a:t> track of all the platters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>
            <a:extLst>
              <a:ext uri="{FF2B5EF4-FFF2-40B4-BE49-F238E27FC236}">
                <a16:creationId xmlns:a16="http://schemas.microsoft.com/office/drawing/2014/main" id="{419C8B05-D4C9-4872-BCD4-CC62E73106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Magnetic Disks (Cont.)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48FE5A9E-CBB0-4914-8857-7AC74DFBB2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Disk controller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interfaces between the computer system and the disk drive hardware.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accepts high-level commands to read or write a sector 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initiates actions such as moving the disk arm to the right track and actually reading or writing the data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Computes and attaches </a:t>
            </a:r>
            <a:r>
              <a:rPr lang="en-US" altLang="en-US" b="1" dirty="0">
                <a:solidFill>
                  <a:srgbClr val="002060"/>
                </a:solidFill>
              </a:rPr>
              <a:t>checksums</a:t>
            </a:r>
            <a:r>
              <a:rPr lang="en-US" altLang="en-US" dirty="0"/>
              <a:t> to each sector to verify that data is read back correctly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If data is corrupted, with very high probability stored checksum won</a:t>
            </a:r>
            <a:r>
              <a:rPr lang="ja-JP" altLang="en-US" dirty="0"/>
              <a:t>’</a:t>
            </a:r>
            <a:r>
              <a:rPr lang="en-US" altLang="ja-JP" dirty="0"/>
              <a:t>t match recomputed checksum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Ensures successful writing by reading back sector after writing it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Performs </a:t>
            </a:r>
            <a:r>
              <a:rPr lang="en-US" altLang="en-US" b="1" dirty="0">
                <a:solidFill>
                  <a:srgbClr val="002060"/>
                </a:solidFill>
              </a:rPr>
              <a:t>remapping of bad sectors</a:t>
            </a:r>
          </a:p>
        </p:txBody>
      </p:sp>
      <p:sp>
        <p:nvSpPr>
          <p:cNvPr id="29700" name="Rectangle 4">
            <a:extLst>
              <a:ext uri="{FF2B5EF4-FFF2-40B4-BE49-F238E27FC236}">
                <a16:creationId xmlns:a16="http://schemas.microsoft.com/office/drawing/2014/main" id="{4D41DC23-6629-4180-9D8D-52D15D7856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7425" y="3744913"/>
            <a:ext cx="6724650" cy="2024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 sz="1800"/>
          </a:p>
        </p:txBody>
      </p: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DB6</Template>
  <TotalTime>101904</TotalTime>
  <Words>3409</Words>
  <Application>Microsoft Office PowerPoint</Application>
  <PresentationFormat>全屏显示(4:3)</PresentationFormat>
  <Paragraphs>369</Paragraphs>
  <Slides>37</Slides>
  <Notes>32</Notes>
  <HiddenSlides>6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  <vt:variant>
        <vt:lpstr>自定义放映</vt:lpstr>
      </vt:variant>
      <vt:variant>
        <vt:i4>1</vt:i4>
      </vt:variant>
    </vt:vector>
  </HeadingPairs>
  <TitlesOfParts>
    <vt:vector size="45" baseType="lpstr">
      <vt:lpstr>Helvetica</vt:lpstr>
      <vt:lpstr>Monotype Sorts</vt:lpstr>
      <vt:lpstr>Arial</vt:lpstr>
      <vt:lpstr>Times New Roman</vt:lpstr>
      <vt:lpstr>Webdings</vt:lpstr>
      <vt:lpstr>Wingdings</vt:lpstr>
      <vt:lpstr>2_db-5-grey</vt:lpstr>
      <vt:lpstr>Chapter 12: Physical Storage Systems</vt:lpstr>
      <vt:lpstr>Classification of Physical Storage Media</vt:lpstr>
      <vt:lpstr>Storage Hierarchy</vt:lpstr>
      <vt:lpstr>Storage Hierarchy: Access Time</vt:lpstr>
      <vt:lpstr>Storage Hierarchy (Cont.)</vt:lpstr>
      <vt:lpstr>Storage Interfaces</vt:lpstr>
      <vt:lpstr>Magnetic Hard Disk Mechanism</vt:lpstr>
      <vt:lpstr>Magnetic Disks</vt:lpstr>
      <vt:lpstr>Magnetic Disks (Cont.)</vt:lpstr>
      <vt:lpstr>Performance Measures of Disks</vt:lpstr>
      <vt:lpstr>Performance Measures (Cont.)</vt:lpstr>
      <vt:lpstr>Performance Measures (Cont.)</vt:lpstr>
      <vt:lpstr>Flash Storage</vt:lpstr>
      <vt:lpstr>Flash Storage (Cont.)</vt:lpstr>
      <vt:lpstr>Flash Storage (Cont.)</vt:lpstr>
      <vt:lpstr>SSD Performance Metrics</vt:lpstr>
      <vt:lpstr>Storage Class Memory</vt:lpstr>
      <vt:lpstr>RAID</vt:lpstr>
      <vt:lpstr>Improvement of Reliability via Redundancy</vt:lpstr>
      <vt:lpstr>Improvement of Reliability via Redundancy</vt:lpstr>
      <vt:lpstr>Improvement in Performance via Parallelism</vt:lpstr>
      <vt:lpstr>Improvement in Performance via Parallelism</vt:lpstr>
      <vt:lpstr>RAID Levels</vt:lpstr>
      <vt:lpstr>RAID Levels (Cont.)</vt:lpstr>
      <vt:lpstr>RAID Levels (Cont.)</vt:lpstr>
      <vt:lpstr>RAID Levels (Cont.)</vt:lpstr>
      <vt:lpstr>RAID Levels (Cont.)</vt:lpstr>
      <vt:lpstr>Choice of RAID Level</vt:lpstr>
      <vt:lpstr>Choice of RAID Level (Cont.)</vt:lpstr>
      <vt:lpstr>Hardware Issues</vt:lpstr>
      <vt:lpstr>Hardware Issues (Cont.)</vt:lpstr>
      <vt:lpstr>Optimization of Disk-Block Access</vt:lpstr>
      <vt:lpstr>Optimization of Disk Block Access (Cont.)</vt:lpstr>
      <vt:lpstr>End of Chapter 12</vt:lpstr>
      <vt:lpstr>Magnetic Tapes</vt:lpstr>
      <vt:lpstr>Figure 10.03</vt:lpstr>
      <vt:lpstr>PowerPoint 演示文稿</vt:lpstr>
      <vt:lpstr>Custom Show 1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7:  Relational Database Design</dc:title>
  <dc:creator>Marilyn Turnamian</dc:creator>
  <cp:lastModifiedBy>jier QIU</cp:lastModifiedBy>
  <cp:revision>442</cp:revision>
  <cp:lastPrinted>1999-06-28T19:27:31Z</cp:lastPrinted>
  <dcterms:created xsi:type="dcterms:W3CDTF">2009-12-21T15:40:22Z</dcterms:created>
  <dcterms:modified xsi:type="dcterms:W3CDTF">2025-06-03T09:22:37Z</dcterms:modified>
</cp:coreProperties>
</file>